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  <p:sldMasterId id="2147483661" r:id="rId2"/>
  </p:sldMasterIdLst>
  <p:notesMasterIdLst>
    <p:notesMasterId r:id="rId67"/>
  </p:notesMasterIdLst>
  <p:sldIdLst>
    <p:sldId id="414" r:id="rId3"/>
    <p:sldId id="363" r:id="rId4"/>
    <p:sldId id="323" r:id="rId5"/>
    <p:sldId id="364" r:id="rId6"/>
    <p:sldId id="365" r:id="rId7"/>
    <p:sldId id="273" r:id="rId8"/>
    <p:sldId id="415" r:id="rId9"/>
    <p:sldId id="366" r:id="rId10"/>
    <p:sldId id="379" r:id="rId11"/>
    <p:sldId id="380" r:id="rId12"/>
    <p:sldId id="381" r:id="rId13"/>
    <p:sldId id="382" r:id="rId14"/>
    <p:sldId id="383" r:id="rId15"/>
    <p:sldId id="384" r:id="rId16"/>
    <p:sldId id="385" r:id="rId17"/>
    <p:sldId id="386" r:id="rId18"/>
    <p:sldId id="387" r:id="rId19"/>
    <p:sldId id="391" r:id="rId20"/>
    <p:sldId id="392" r:id="rId21"/>
    <p:sldId id="395" r:id="rId22"/>
    <p:sldId id="354" r:id="rId23"/>
    <p:sldId id="270" r:id="rId24"/>
    <p:sldId id="355" r:id="rId25"/>
    <p:sldId id="403" r:id="rId26"/>
    <p:sldId id="356" r:id="rId27"/>
    <p:sldId id="287" r:id="rId28"/>
    <p:sldId id="288" r:id="rId29"/>
    <p:sldId id="289" r:id="rId30"/>
    <p:sldId id="290" r:id="rId31"/>
    <p:sldId id="284" r:id="rId32"/>
    <p:sldId id="343" r:id="rId33"/>
    <p:sldId id="396" r:id="rId34"/>
    <p:sldId id="407" r:id="rId35"/>
    <p:sldId id="435" r:id="rId36"/>
    <p:sldId id="402" r:id="rId37"/>
    <p:sldId id="417" r:id="rId38"/>
    <p:sldId id="426" r:id="rId39"/>
    <p:sldId id="451" r:id="rId40"/>
    <p:sldId id="452" r:id="rId41"/>
    <p:sldId id="453" r:id="rId42"/>
    <p:sldId id="349" r:id="rId43"/>
    <p:sldId id="420" r:id="rId44"/>
    <p:sldId id="454" r:id="rId45"/>
    <p:sldId id="455" r:id="rId46"/>
    <p:sldId id="456" r:id="rId47"/>
    <p:sldId id="457" r:id="rId48"/>
    <p:sldId id="433" r:id="rId49"/>
    <p:sldId id="458" r:id="rId50"/>
    <p:sldId id="436" r:id="rId51"/>
    <p:sldId id="437" r:id="rId52"/>
    <p:sldId id="438" r:id="rId53"/>
    <p:sldId id="439" r:id="rId54"/>
    <p:sldId id="440" r:id="rId55"/>
    <p:sldId id="441" r:id="rId56"/>
    <p:sldId id="442" r:id="rId57"/>
    <p:sldId id="443" r:id="rId58"/>
    <p:sldId id="444" r:id="rId59"/>
    <p:sldId id="445" r:id="rId60"/>
    <p:sldId id="446" r:id="rId61"/>
    <p:sldId id="449" r:id="rId62"/>
    <p:sldId id="450" r:id="rId63"/>
    <p:sldId id="447" r:id="rId64"/>
    <p:sldId id="448" r:id="rId65"/>
    <p:sldId id="267" r:id="rId66"/>
  </p:sldIdLst>
  <p:sldSz cx="9144000" cy="5143500" type="screen16x9"/>
  <p:notesSz cx="6858000" cy="9144000"/>
  <p:embeddedFontLst>
    <p:embeddedFont>
      <p:font typeface="ＭＳ Ｐゴシック" panose="020B0600070205080204" pitchFamily="34" charset="-128"/>
      <p:regular r:id="rId68"/>
    </p:embeddedFont>
    <p:embeddedFont>
      <p:font typeface="Roboto Condensed" panose="020B0604020202020204" charset="0"/>
      <p:regular r:id="rId69"/>
      <p:bold r:id="rId70"/>
      <p:italic r:id="rId71"/>
      <p:boldItalic r:id="rId72"/>
    </p:embeddedFont>
    <p:embeddedFont>
      <p:font typeface="Oswald" panose="020B0604020202020204" charset="0"/>
      <p:regular r:id="rId73"/>
      <p:bold r:id="rId74"/>
    </p:embeddedFont>
    <p:embeddedFont>
      <p:font typeface="Calibri" panose="020F0502020204030204" pitchFamily="34" charset="0"/>
      <p:regular r:id="rId75"/>
      <p:bold r:id="rId76"/>
      <p:italic r:id="rId77"/>
      <p:boldItalic r:id="rId7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3E4F"/>
    <a:srgbClr val="F56C43"/>
    <a:srgbClr val="66C2A5"/>
    <a:srgbClr val="3288BD"/>
    <a:srgbClr val="F46C43"/>
    <a:srgbClr val="FF9900"/>
    <a:srgbClr val="31A9D3"/>
    <a:srgbClr val="4BB5D9"/>
    <a:srgbClr val="81D1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53CD168-3DB2-423A-BD06-94AB1FC8F610}">
  <a:tblStyle styleId="{253CD168-3DB2-423A-BD06-94AB1FC8F61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55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24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font" Target="fonts/font1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font" Target="fonts/font7.fntdata"/><Relationship Id="rId79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font" Target="fonts/font2.fntdata"/><Relationship Id="rId77" Type="http://schemas.openxmlformats.org/officeDocument/2006/relationships/font" Target="fonts/font10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5.fntdata"/><Relationship Id="rId80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font" Target="fonts/font3.fntdata"/><Relationship Id="rId75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font" Target="fonts/font6.fntdata"/><Relationship Id="rId78" Type="http://schemas.openxmlformats.org/officeDocument/2006/relationships/font" Target="fonts/font11.fntdata"/><Relationship Id="rId8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9.fntdata"/><Relationship Id="rId7" Type="http://schemas.openxmlformats.org/officeDocument/2006/relationships/slide" Target="slides/slide5.xml"/><Relationship Id="rId71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11569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CL" dirty="0">
                <a:solidFill>
                  <a:srgbClr val="1B1C55"/>
                </a:solidFill>
              </a:rPr>
              <a:t>Familiarizarse con las </a:t>
            </a:r>
            <a:r>
              <a:rPr lang="es-CL" b="1" dirty="0">
                <a:solidFill>
                  <a:srgbClr val="1B1C55"/>
                </a:solidFill>
              </a:rPr>
              <a:t>principales tendencias demográficas </a:t>
            </a:r>
            <a:r>
              <a:rPr lang="es-CL" dirty="0">
                <a:solidFill>
                  <a:srgbClr val="1B1C55"/>
                </a:solidFill>
              </a:rPr>
              <a:t>en LAC y reflexionar sobre sus</a:t>
            </a:r>
            <a:r>
              <a:rPr lang="es-CL" b="1" dirty="0">
                <a:solidFill>
                  <a:srgbClr val="1B1C55"/>
                </a:solidFill>
              </a:rPr>
              <a:t> impactos económicos y sociales </a:t>
            </a:r>
            <a:r>
              <a:rPr lang="en-US" b="1" dirty="0">
                <a:solidFill>
                  <a:srgbClr val="1B1C55"/>
                </a:solidFill>
              </a:rPr>
              <a:t> </a:t>
            </a:r>
          </a:p>
          <a:p>
            <a:pPr marL="622300" indent="-457200">
              <a:spcBef>
                <a:spcPts val="1800"/>
              </a:spcBef>
            </a:pPr>
            <a:r>
              <a:rPr lang="en-US" sz="1200" dirty="0"/>
              <a:t>¿</a:t>
            </a:r>
            <a:r>
              <a:rPr lang="en-US" sz="1200" dirty="0" err="1"/>
              <a:t>Cómo</a:t>
            </a:r>
            <a:r>
              <a:rPr lang="en-US" sz="1200" dirty="0"/>
              <a:t> </a:t>
            </a:r>
            <a:r>
              <a:rPr lang="en-US" sz="1200" dirty="0" err="1"/>
              <a:t>va</a:t>
            </a:r>
            <a:r>
              <a:rPr lang="en-US" sz="1200" dirty="0"/>
              <a:t> </a:t>
            </a:r>
            <a:r>
              <a:rPr lang="en-US" sz="1200" dirty="0" err="1"/>
              <a:t>cambiando</a:t>
            </a:r>
            <a:r>
              <a:rPr lang="en-US" sz="1200" dirty="0"/>
              <a:t> la </a:t>
            </a:r>
            <a:r>
              <a:rPr lang="en-US" sz="1200" dirty="0" err="1"/>
              <a:t>población</a:t>
            </a:r>
            <a:r>
              <a:rPr lang="en-US" sz="1200" dirty="0"/>
              <a:t> </a:t>
            </a:r>
            <a:r>
              <a:rPr lang="es-CL" sz="1200" dirty="0"/>
              <a:t>en ALC?</a:t>
            </a:r>
          </a:p>
          <a:p>
            <a:pPr marL="622300" indent="-457200">
              <a:spcBef>
                <a:spcPts val="1800"/>
              </a:spcBef>
            </a:pPr>
            <a:r>
              <a:rPr lang="en-US" sz="1200" dirty="0"/>
              <a:t>¿</a:t>
            </a:r>
            <a:r>
              <a:rPr lang="en-US" sz="1200" dirty="0" err="1"/>
              <a:t>Hacia</a:t>
            </a:r>
            <a:r>
              <a:rPr lang="en-US" sz="1200" dirty="0"/>
              <a:t> </a:t>
            </a:r>
            <a:r>
              <a:rPr lang="en-US" sz="1200" dirty="0" err="1"/>
              <a:t>dónde</a:t>
            </a:r>
            <a:r>
              <a:rPr lang="en-US" sz="1200" dirty="0"/>
              <a:t> </a:t>
            </a:r>
            <a:r>
              <a:rPr lang="en-US" sz="1200" dirty="0" err="1"/>
              <a:t>va</a:t>
            </a:r>
            <a:r>
              <a:rPr lang="en-US" sz="1200" dirty="0"/>
              <a:t> </a:t>
            </a:r>
            <a:r>
              <a:rPr lang="en-US" sz="1200" b="1" dirty="0">
                <a:solidFill>
                  <a:schemeClr val="accent2"/>
                </a:solidFill>
              </a:rPr>
              <a:t>el </a:t>
            </a:r>
            <a:r>
              <a:rPr lang="en-US" sz="1200" b="1" dirty="0" err="1">
                <a:solidFill>
                  <a:schemeClr val="accent2"/>
                </a:solidFill>
              </a:rPr>
              <a:t>cambio</a:t>
            </a:r>
            <a:r>
              <a:rPr lang="en-US" sz="1200" b="1" dirty="0">
                <a:solidFill>
                  <a:schemeClr val="accent2"/>
                </a:solidFill>
              </a:rPr>
              <a:t> </a:t>
            </a:r>
            <a:r>
              <a:rPr lang="en-US" sz="1200" b="1" dirty="0" err="1">
                <a:solidFill>
                  <a:schemeClr val="accent2"/>
                </a:solidFill>
              </a:rPr>
              <a:t>demográfico</a:t>
            </a:r>
            <a:r>
              <a:rPr lang="en-US" sz="1200" b="1" dirty="0">
                <a:solidFill>
                  <a:schemeClr val="accent2"/>
                </a:solidFill>
              </a:rPr>
              <a:t> </a:t>
            </a:r>
            <a:r>
              <a:rPr lang="en-US" sz="1200" dirty="0" err="1"/>
              <a:t>en</a:t>
            </a:r>
            <a:r>
              <a:rPr lang="en-US" sz="1200" dirty="0"/>
              <a:t> la </a:t>
            </a:r>
            <a:r>
              <a:rPr lang="en-US" sz="1200" dirty="0" err="1"/>
              <a:t>región</a:t>
            </a:r>
            <a:r>
              <a:rPr lang="en-US" sz="1200" dirty="0"/>
              <a:t>?</a:t>
            </a:r>
          </a:p>
          <a:p>
            <a:pPr marL="622300" indent="-457200">
              <a:spcBef>
                <a:spcPts val="1800"/>
              </a:spcBef>
            </a:pPr>
            <a:r>
              <a:rPr lang="en-US" sz="1200" dirty="0"/>
              <a:t>¿</a:t>
            </a:r>
            <a:r>
              <a:rPr lang="en-US" sz="1200" dirty="0" err="1"/>
              <a:t>Cuáles</a:t>
            </a:r>
            <a:r>
              <a:rPr lang="en-US" sz="1200" dirty="0"/>
              <a:t> son </a:t>
            </a:r>
            <a:r>
              <a:rPr lang="en-US" sz="1200" b="1" dirty="0">
                <a:solidFill>
                  <a:schemeClr val="accent2"/>
                </a:solidFill>
              </a:rPr>
              <a:t>las </a:t>
            </a:r>
            <a:r>
              <a:rPr lang="en-US" sz="1200" b="1" dirty="0" err="1">
                <a:solidFill>
                  <a:schemeClr val="accent2"/>
                </a:solidFill>
              </a:rPr>
              <a:t>consecuencias</a:t>
            </a:r>
            <a:r>
              <a:rPr lang="en-US" sz="1200" b="1" dirty="0">
                <a:solidFill>
                  <a:schemeClr val="accent2"/>
                </a:solidFill>
              </a:rPr>
              <a:t> </a:t>
            </a:r>
            <a:r>
              <a:rPr lang="en-US" sz="1200" dirty="0" err="1"/>
              <a:t>en</a:t>
            </a:r>
            <a:r>
              <a:rPr lang="en-US" sz="1200" dirty="0"/>
              <a:t> el </a:t>
            </a:r>
            <a:r>
              <a:rPr lang="en-US" sz="1200" dirty="0" err="1"/>
              <a:t>ámbito</a:t>
            </a:r>
            <a:r>
              <a:rPr lang="en-US" sz="1200" dirty="0"/>
              <a:t> </a:t>
            </a:r>
            <a:r>
              <a:rPr lang="en-US" sz="1200" dirty="0" err="1"/>
              <a:t>ecónomico</a:t>
            </a:r>
            <a:r>
              <a:rPr lang="en-US" sz="1200" dirty="0"/>
              <a:t> y social?</a:t>
            </a:r>
          </a:p>
          <a:p>
            <a:pPr marL="622300" indent="-457200">
              <a:spcBef>
                <a:spcPts val="1800"/>
              </a:spcBef>
            </a:pPr>
            <a:r>
              <a:rPr lang="en-US" sz="1200" dirty="0"/>
              <a:t>¿</a:t>
            </a:r>
            <a:r>
              <a:rPr lang="en-US" sz="1200" dirty="0" err="1"/>
              <a:t>Cómo</a:t>
            </a:r>
            <a:r>
              <a:rPr lang="en-US" sz="1200" dirty="0"/>
              <a:t> </a:t>
            </a:r>
            <a:r>
              <a:rPr lang="en-US" sz="1200" dirty="0" err="1"/>
              <a:t>aprovechar</a:t>
            </a:r>
            <a:r>
              <a:rPr lang="en-US" sz="1200" dirty="0"/>
              <a:t> las </a:t>
            </a:r>
            <a:r>
              <a:rPr lang="en-US" sz="1200" dirty="0" err="1"/>
              <a:t>oportunidades</a:t>
            </a:r>
            <a:r>
              <a:rPr lang="en-US" sz="1200" dirty="0"/>
              <a:t> y </a:t>
            </a:r>
            <a:r>
              <a:rPr lang="en-US" sz="1200" dirty="0" err="1"/>
              <a:t>afrontar</a:t>
            </a:r>
            <a:r>
              <a:rPr lang="en-US" sz="1200" dirty="0"/>
              <a:t> </a:t>
            </a:r>
            <a:r>
              <a:rPr lang="en-US" sz="1200" dirty="0" err="1"/>
              <a:t>los</a:t>
            </a:r>
            <a:r>
              <a:rPr lang="en-US" sz="1200" dirty="0"/>
              <a:t> </a:t>
            </a:r>
            <a:r>
              <a:rPr lang="en-US" sz="1200" dirty="0" err="1"/>
              <a:t>retos</a:t>
            </a:r>
            <a:r>
              <a:rPr lang="en-US" sz="1200" dirty="0"/>
              <a:t>?</a:t>
            </a:r>
            <a:endParaRPr lang="es-CL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FF63D7-8109-41C5-8D32-0F41CF3CD8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599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B01FC8-96EC-4D30-94E1-C072EB2A7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09F13A0-AAC1-4277-896D-0E300ED38F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DE115A-DBF5-48BA-9A40-37E038949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 defTabSz="685800">
              <a:buClrTx/>
              <a:defRPr/>
            </a:pPr>
            <a:fld id="{37954404-3100-46B0-87EF-D5EA07BA75ED}" type="datetimeFigureOut">
              <a:rPr lang="en-US" sz="900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9/6/2019</a:t>
            </a:fld>
            <a:endParaRPr lang="en-US" sz="900" kern="1200" dirty="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0F1AB2-3E94-4686-80B0-06B1C628B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 algn="ctr" defTabSz="685800">
              <a:buClrTx/>
              <a:defRPr/>
            </a:pPr>
            <a:endParaRPr lang="en-US" sz="900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FA479B4-5700-48D1-8249-D8E13E9AD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 defTabSz="685800">
              <a:buClrTx/>
              <a:defRPr/>
            </a:pPr>
            <a:fld id="{961E0DA8-AC27-403E-90E8-404BCA9BAC80}" type="slidenum">
              <a:rPr lang="en-US" sz="900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sz="900" kern="1200" dirty="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344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9444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0232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6400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5365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362A5A-1AD6-41A1-8A9C-ADCD0B6BE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1A10B8B-D2A2-45E5-A128-E0FFBE660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B20B809-92A6-4D67-9F0A-8E5FA8AA41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" t="7292" b="3494"/>
          <a:stretch/>
        </p:blipFill>
        <p:spPr>
          <a:xfrm>
            <a:off x="-6984" y="-3932"/>
            <a:ext cx="9150984" cy="5151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5D2849A-CAFB-4548-83DD-2DC8349707D1}"/>
              </a:ext>
            </a:extLst>
          </p:cNvPr>
          <p:cNvSpPr txBox="1"/>
          <p:nvPr userDrawn="1"/>
        </p:nvSpPr>
        <p:spPr>
          <a:xfrm>
            <a:off x="1152524" y="4752975"/>
            <a:ext cx="4007304" cy="2654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-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+mn-cs"/>
              </a:rPr>
              <a:t>Population</a:t>
            </a:r>
          </a:p>
        </p:txBody>
      </p:sp>
    </p:spTree>
    <p:extLst>
      <p:ext uri="{BB962C8B-B14F-4D97-AF65-F5344CB8AC3E}">
        <p14:creationId xmlns:p14="http://schemas.microsoft.com/office/powerpoint/2010/main" val="3847767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8730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3856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6401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7905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8423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249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348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31425" y="1149725"/>
            <a:ext cx="5760300" cy="6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31425" y="1777125"/>
            <a:ext cx="5760300" cy="25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4BB5D9"/>
              </a:buClr>
              <a:buSzPts val="2000"/>
              <a:buFont typeface="Roboto Condensed"/>
              <a:buChar char="»"/>
              <a:defRPr sz="2000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4BB5D9"/>
              </a:buClr>
              <a:buSzPts val="2000"/>
              <a:buFont typeface="Roboto Condensed"/>
              <a:buChar char="⋄"/>
              <a:defRPr sz="2000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⋄"/>
              <a:defRPr sz="2000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⋄"/>
              <a:defRPr sz="2000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⋄"/>
              <a:defRPr sz="2000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⋄"/>
              <a:defRPr sz="2000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●"/>
              <a:defRPr sz="2000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○"/>
              <a:defRPr sz="2000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■"/>
              <a:defRPr sz="2000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 b="0" i="0">
                <a:solidFill>
                  <a:srgbClr val="4BB5D9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defRPr>
            </a:lvl1pPr>
            <a:lvl2pPr lvl="1" algn="r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2-1 generico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2857"/>
            <a:ext cx="9144000" cy="514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03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6DD5CD8-97DD-44E3-BB85-2776C1942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2970"/>
            <a:ext cx="6858000" cy="5143500"/>
          </a:xfrm>
          <a:prstGeom prst="rect">
            <a:avLst/>
          </a:prstGeom>
        </p:spPr>
      </p:pic>
      <p:pic>
        <p:nvPicPr>
          <p:cNvPr id="6" name="Picture 5" descr="H:\021 SDTS\- Thematic areas\- Ageing\- Meetings, EGMs and seminars\2019-06 24-27 NTA &amp; ageing with DESA\DESA Logos\united-nations-desa-e-black.png">
            <a:extLst>
              <a:ext uri="{FF2B5EF4-FFF2-40B4-BE49-F238E27FC236}">
                <a16:creationId xmlns:a16="http://schemas.microsoft.com/office/drawing/2014/main" xmlns="" id="{55F440B6-6CC5-4734-8AE0-F570E6CA66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506" y="4409181"/>
            <a:ext cx="2961065" cy="57195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301;p27">
            <a:extLst>
              <a:ext uri="{FF2B5EF4-FFF2-40B4-BE49-F238E27FC236}">
                <a16:creationId xmlns:a16="http://schemas.microsoft.com/office/drawing/2014/main" xmlns="" id="{915F6CFC-AD30-4149-AF0E-791DEDD93434}"/>
              </a:ext>
            </a:extLst>
          </p:cNvPr>
          <p:cNvSpPr txBox="1">
            <a:spLocks/>
          </p:cNvSpPr>
          <p:nvPr/>
        </p:nvSpPr>
        <p:spPr>
          <a:xfrm>
            <a:off x="2286000" y="498764"/>
            <a:ext cx="6857999" cy="322273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defTabSz="685800">
              <a:buClrTx/>
              <a:defRPr/>
            </a:pPr>
            <a:r>
              <a:rPr lang="es-CL" sz="1950" b="1" dirty="0">
                <a:solidFill>
                  <a:srgbClr val="808080">
                    <a:lumMod val="75000"/>
                  </a:srgbClr>
                </a:solidFill>
              </a:rPr>
              <a:t>Sesión 3</a:t>
            </a:r>
          </a:p>
          <a:p>
            <a:pPr algn="l" defTabSz="685800">
              <a:buClrTx/>
              <a:defRPr/>
            </a:pPr>
            <a:r>
              <a:rPr lang="es-CL" sz="1950" b="1" dirty="0">
                <a:solidFill>
                  <a:srgbClr val="000000"/>
                </a:solidFill>
              </a:rPr>
              <a:t>Consecuencias económicas del envejecimiento de la población</a:t>
            </a:r>
            <a:endParaRPr lang="es-CL" sz="2100" b="1" dirty="0">
              <a:solidFill>
                <a:srgbClr val="000000"/>
              </a:solidFill>
            </a:endParaRPr>
          </a:p>
          <a:p>
            <a:pPr algn="l" defTabSz="685800">
              <a:buClrTx/>
              <a:defRPr/>
            </a:pPr>
            <a:endParaRPr lang="en-GB" sz="2100" b="1" dirty="0">
              <a:solidFill>
                <a:srgbClr val="000000"/>
              </a:solidFill>
            </a:endParaRPr>
          </a:p>
          <a:p>
            <a:pPr lvl="0" algn="l">
              <a:buClrTx/>
              <a:defRPr/>
            </a:pPr>
            <a:r>
              <a:rPr lang="en-US" sz="3300" dirty="0">
                <a:solidFill>
                  <a:srgbClr val="000000"/>
                </a:solidFill>
              </a:rPr>
              <a:t/>
            </a:r>
            <a:br>
              <a:rPr lang="en-US" sz="3300" dirty="0">
                <a:solidFill>
                  <a:srgbClr val="000000"/>
                </a:solidFill>
              </a:rPr>
            </a:b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Tim Miller 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(</a:t>
            </a:r>
            <a:r>
              <a:rPr lang="es-CL" sz="1600" dirty="0">
                <a:solidFill>
                  <a:schemeClr val="bg2">
                    <a:lumMod val="75000"/>
                  </a:schemeClr>
                </a:solidFill>
              </a:rPr>
              <a:t>Asesor Global sobre Población y Desarrollo, DESA)</a:t>
            </a:r>
          </a:p>
          <a:p>
            <a:pPr lvl="0" algn="l">
              <a:buClrTx/>
              <a:defRPr/>
            </a:pPr>
            <a:r>
              <a:rPr lang="es-CL" sz="1800" dirty="0">
                <a:solidFill>
                  <a:schemeClr val="bg2">
                    <a:lumMod val="75000"/>
                  </a:schemeClr>
                </a:solidFill>
              </a:rPr>
              <a:t>Marta Duda-Nyczak </a:t>
            </a:r>
            <a:r>
              <a:rPr lang="es-CL" sz="1600" dirty="0">
                <a:solidFill>
                  <a:schemeClr val="bg2">
                    <a:lumMod val="75000"/>
                  </a:schemeClr>
                </a:solidFill>
              </a:rPr>
              <a:t>(Oficial de Asuntos de Población, CEPAL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)</a:t>
            </a:r>
            <a:endParaRPr lang="en-US" sz="15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FED6BF9-CBBE-43AE-B0F8-BB63AD0C5E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774" y="4012893"/>
            <a:ext cx="828125" cy="101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678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DBE00AF-A494-B34B-A660-11DDD9A2E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975" y="214313"/>
            <a:ext cx="6496050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088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7C23327-7D9F-AC4C-AF85-13C348875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975" y="214313"/>
            <a:ext cx="6496050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60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403780E-931B-F244-9042-BF113B4DD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1" y="1"/>
            <a:ext cx="7347857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809D06A-5174-1044-A1F1-0C66CD5EC266}"/>
              </a:ext>
            </a:extLst>
          </p:cNvPr>
          <p:cNvSpPr txBox="1"/>
          <p:nvPr/>
        </p:nvSpPr>
        <p:spPr>
          <a:xfrm>
            <a:off x="1735487" y="233838"/>
            <a:ext cx="458971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700" dirty="0"/>
              <a:t>1950:   Sociedades juveniles</a:t>
            </a:r>
          </a:p>
        </p:txBody>
      </p:sp>
    </p:spTree>
    <p:extLst>
      <p:ext uri="{BB962C8B-B14F-4D97-AF65-F5344CB8AC3E}">
        <p14:creationId xmlns:p14="http://schemas.microsoft.com/office/powerpoint/2010/main" val="1369539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E73C4D6-9244-754C-B886-08F2F39EC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1" y="0"/>
            <a:ext cx="7338074" cy="51366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93B30AA-924D-F741-9D0C-0EA17A88E294}"/>
              </a:ext>
            </a:extLst>
          </p:cNvPr>
          <p:cNvSpPr txBox="1"/>
          <p:nvPr/>
        </p:nvSpPr>
        <p:spPr>
          <a:xfrm>
            <a:off x="1153513" y="265985"/>
            <a:ext cx="737894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700" dirty="0"/>
              <a:t>1980:   Sociedades adultas jóvenes en el norte</a:t>
            </a:r>
          </a:p>
        </p:txBody>
      </p:sp>
    </p:spTree>
    <p:extLst>
      <p:ext uri="{BB962C8B-B14F-4D97-AF65-F5344CB8AC3E}">
        <p14:creationId xmlns:p14="http://schemas.microsoft.com/office/powerpoint/2010/main" val="2876239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617895-9894-5346-AAD8-8E7456A3C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" y="-880"/>
            <a:ext cx="7349114" cy="51443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7748843-12D5-4046-AA70-9F7059354734}"/>
              </a:ext>
            </a:extLst>
          </p:cNvPr>
          <p:cNvSpPr txBox="1"/>
          <p:nvPr/>
        </p:nvSpPr>
        <p:spPr>
          <a:xfrm>
            <a:off x="1153514" y="265985"/>
            <a:ext cx="58015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700" dirty="0"/>
              <a:t>2010:   Emergen sociedades adultas</a:t>
            </a:r>
          </a:p>
        </p:txBody>
      </p:sp>
    </p:spTree>
    <p:extLst>
      <p:ext uri="{BB962C8B-B14F-4D97-AF65-F5344CB8AC3E}">
        <p14:creationId xmlns:p14="http://schemas.microsoft.com/office/powerpoint/2010/main" val="1118263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7FD01EE-4DA5-294C-AEC9-193C84EE8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1" y="0"/>
            <a:ext cx="7338074" cy="51366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A5EB026-8ED4-2945-BD2F-053FA6E6D812}"/>
              </a:ext>
            </a:extLst>
          </p:cNvPr>
          <p:cNvSpPr txBox="1"/>
          <p:nvPr/>
        </p:nvSpPr>
        <p:spPr>
          <a:xfrm>
            <a:off x="1354701" y="257803"/>
            <a:ext cx="632096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/>
              <a:t>2040: </a:t>
            </a:r>
            <a:r>
              <a:rPr lang="es-CL" sz="2700" dirty="0"/>
              <a:t>Emergen sociedades envejecidas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659842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87C01BE-9AA4-784A-9BD0-3C0E5962A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1" y="0"/>
            <a:ext cx="7338074" cy="51366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E80DAAC-1C35-C846-A56F-0B03A584C7F0}"/>
              </a:ext>
            </a:extLst>
          </p:cNvPr>
          <p:cNvSpPr txBox="1"/>
          <p:nvPr/>
        </p:nvSpPr>
        <p:spPr>
          <a:xfrm>
            <a:off x="1239432" y="238291"/>
            <a:ext cx="709040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700" dirty="0"/>
              <a:t>2070:   Sociedades envejecidas se propagan</a:t>
            </a:r>
          </a:p>
        </p:txBody>
      </p:sp>
    </p:spTree>
    <p:extLst>
      <p:ext uri="{BB962C8B-B14F-4D97-AF65-F5344CB8AC3E}">
        <p14:creationId xmlns:p14="http://schemas.microsoft.com/office/powerpoint/2010/main" val="2598609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8C7E0FF-1B8B-AC4D-8F2F-C4766B5A94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1" y="0"/>
            <a:ext cx="7338074" cy="51366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EB2D340-C27B-0B43-A040-DD356F47423B}"/>
              </a:ext>
            </a:extLst>
          </p:cNvPr>
          <p:cNvSpPr txBox="1"/>
          <p:nvPr/>
        </p:nvSpPr>
        <p:spPr>
          <a:xfrm>
            <a:off x="961419" y="330279"/>
            <a:ext cx="801373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/>
              <a:t>2100:  </a:t>
            </a:r>
            <a:r>
              <a:rPr lang="es-CL" sz="2700" dirty="0"/>
              <a:t>Sociedades envejecidas a través del mundo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171753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7C23327-7D9F-AC4C-AF85-13C348875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975" y="214313"/>
            <a:ext cx="6496050" cy="4714875"/>
          </a:xfrm>
          <a:prstGeom prst="rect">
            <a:avLst/>
          </a:prstGeom>
        </p:spPr>
      </p:pic>
      <p:sp>
        <p:nvSpPr>
          <p:cNvPr id="4" name="Down Arrow 3">
            <a:extLst>
              <a:ext uri="{FF2B5EF4-FFF2-40B4-BE49-F238E27FC236}">
                <a16:creationId xmlns:a16="http://schemas.microsoft.com/office/drawing/2014/main" xmlns="" id="{5C681465-2871-B446-A4A1-06B3C152813A}"/>
              </a:ext>
            </a:extLst>
          </p:cNvPr>
          <p:cNvSpPr/>
          <p:nvPr/>
        </p:nvSpPr>
        <p:spPr>
          <a:xfrm>
            <a:off x="4017196" y="0"/>
            <a:ext cx="339047" cy="19418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8141243A-B9F7-F042-88C3-02205146BAEE}"/>
              </a:ext>
            </a:extLst>
          </p:cNvPr>
          <p:cNvSpPr/>
          <p:nvPr/>
        </p:nvSpPr>
        <p:spPr>
          <a:xfrm>
            <a:off x="215758" y="204038"/>
            <a:ext cx="1232899" cy="39760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2010:</a:t>
            </a:r>
          </a:p>
          <a:p>
            <a:pPr algn="ctr"/>
            <a:endParaRPr lang="es-CL" dirty="0"/>
          </a:p>
          <a:p>
            <a:pPr algn="ctr"/>
            <a:r>
              <a:rPr lang="es-CL" dirty="0"/>
              <a:t>Fin de la sociedad juvenil en </a:t>
            </a:r>
            <a:r>
              <a:rPr lang="es-CL" dirty="0" smtClean="0"/>
              <a:t>Brasil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169967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414901-87CB-7C40-9F53-BF40CC633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1815" y="272955"/>
            <a:ext cx="5336275" cy="3266887"/>
          </a:xfrm>
        </p:spPr>
        <p:txBody>
          <a:bodyPr/>
          <a:lstStyle/>
          <a:p>
            <a:pPr algn="ctr"/>
            <a:r>
              <a:rPr lang="es-CL" u="sng" dirty="0">
                <a:solidFill>
                  <a:srgbClr val="00B0F0"/>
                </a:solidFill>
                <a:latin typeface="Arial" panose="020B0604020202020204" pitchFamily="34" charset="0"/>
              </a:rPr>
              <a:t>TRANSICIÓN EN LA ESTRUCTURA POR EDAD</a:t>
            </a:r>
            <a:br>
              <a:rPr lang="es-CL" u="sng" dirty="0">
                <a:solidFill>
                  <a:srgbClr val="00B0F0"/>
                </a:solidFill>
                <a:latin typeface="Arial" panose="020B0604020202020204" pitchFamily="34" charset="0"/>
              </a:rPr>
            </a:br>
            <a:r>
              <a:rPr lang="es-CL" u="sng" dirty="0">
                <a:solidFill>
                  <a:srgbClr val="00B0F0"/>
                </a:solidFill>
                <a:latin typeface="Arial" panose="020B0604020202020204" pitchFamily="34" charset="0"/>
              </a:rPr>
              <a:t/>
            </a:r>
            <a:br>
              <a:rPr lang="es-CL" u="sng" dirty="0">
                <a:solidFill>
                  <a:srgbClr val="00B0F0"/>
                </a:solidFill>
                <a:latin typeface="Arial" panose="020B0604020202020204" pitchFamily="34" charset="0"/>
              </a:rPr>
            </a:br>
            <a:r>
              <a:rPr lang="en-US" dirty="0">
                <a:solidFill>
                  <a:srgbClr val="00B0F0"/>
                </a:solidFill>
              </a:rPr>
              <a:t>¿</a:t>
            </a:r>
            <a:r>
              <a:rPr lang="es-CL" dirty="0">
                <a:solidFill>
                  <a:srgbClr val="00B0F0"/>
                </a:solidFill>
                <a:latin typeface="Arial" panose="020B0604020202020204" pitchFamily="34" charset="0"/>
              </a:rPr>
              <a:t>En qué año termina la Sociedad Juvenil en su país?</a:t>
            </a:r>
            <a:endParaRPr lang="es-CL" u="sng" dirty="0">
              <a:solidFill>
                <a:srgbClr val="00B0F0"/>
              </a:solidFill>
              <a:latin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A3A2F30-6C22-2B43-A81D-369C4E91F06A}"/>
              </a:ext>
            </a:extLst>
          </p:cNvPr>
          <p:cNvGrpSpPr/>
          <p:nvPr/>
        </p:nvGrpSpPr>
        <p:grpSpPr>
          <a:xfrm>
            <a:off x="0" y="0"/>
            <a:ext cx="2620369" cy="5143500"/>
            <a:chOff x="72834" y="1407559"/>
            <a:chExt cx="1299670" cy="3283878"/>
          </a:xfrm>
        </p:grpSpPr>
        <p:pic>
          <p:nvPicPr>
            <p:cNvPr id="8" name="Picture 7" descr="A close up of a book shelf&#10;&#10;Description automatically generated">
              <a:extLst>
                <a:ext uri="{FF2B5EF4-FFF2-40B4-BE49-F238E27FC236}">
                  <a16:creationId xmlns:a16="http://schemas.microsoft.com/office/drawing/2014/main" xmlns="" id="{A3A2F03C-183D-7144-A4F3-92851C18E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735"/>
            <a:stretch/>
          </p:blipFill>
          <p:spPr>
            <a:xfrm>
              <a:off x="72834" y="1407559"/>
              <a:ext cx="1299670" cy="328387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567BC8EA-19CC-EE42-89E9-80B39CC2EE7F}"/>
                </a:ext>
              </a:extLst>
            </p:cNvPr>
            <p:cNvSpPr txBox="1"/>
            <p:nvPr/>
          </p:nvSpPr>
          <p:spPr>
            <a:xfrm rot="5400000">
              <a:off x="-704426" y="2972734"/>
              <a:ext cx="2619071" cy="1068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s-CL" dirty="0">
                  <a:solidFill>
                    <a:srgbClr val="00B0F0"/>
                  </a:solidFill>
                </a:rPr>
                <a:t>Economía Generacional:  Los siguientes 50 años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1483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414901-87CB-7C40-9F53-BF40CC633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85" y="103909"/>
            <a:ext cx="8317523" cy="994172"/>
          </a:xfrm>
        </p:spPr>
        <p:txBody>
          <a:bodyPr/>
          <a:lstStyle/>
          <a:p>
            <a:r>
              <a:rPr lang="es-CL" dirty="0">
                <a:solidFill>
                  <a:srgbClr val="00B0F0"/>
                </a:solidFill>
                <a:latin typeface="+mj-lt"/>
              </a:rPr>
              <a:t>Impactos económicos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D411C03D-4F30-B84E-AC37-9C2604C2D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585" y="1225344"/>
            <a:ext cx="7886700" cy="1147986"/>
          </a:xfrm>
        </p:spPr>
        <p:txBody>
          <a:bodyPr>
            <a:normAutofit fontScale="92500" lnSpcReduction="10000"/>
          </a:bodyPr>
          <a:lstStyle/>
          <a:p>
            <a:pPr marL="101600" indent="0">
              <a:buNone/>
            </a:pPr>
            <a:r>
              <a:rPr lang="es-CL" dirty="0">
                <a:latin typeface="+mj-lt"/>
              </a:rPr>
              <a:t>Puesto que las actividades económicas varían por edad, la cambiante estructura etaria tendrá los impactos económicos importantes.</a:t>
            </a:r>
          </a:p>
          <a:p>
            <a:pPr marL="0" indent="0">
              <a:buNone/>
            </a:pPr>
            <a:r>
              <a:rPr lang="es-CL" dirty="0">
                <a:latin typeface="+mj-lt"/>
              </a:rPr>
              <a:t>  </a:t>
            </a:r>
          </a:p>
          <a:p>
            <a:endParaRPr lang="es-CL" dirty="0">
              <a:latin typeface="+mj-lt"/>
            </a:endParaRPr>
          </a:p>
          <a:p>
            <a:endParaRPr lang="es-CL" dirty="0">
              <a:latin typeface="+mj-lt"/>
            </a:endParaRPr>
          </a:p>
          <a:p>
            <a:endParaRPr lang="es-CL" dirty="0">
              <a:latin typeface="+mj-lt"/>
            </a:endParaRPr>
          </a:p>
          <a:p>
            <a:pPr marL="0" indent="0">
              <a:buNone/>
            </a:pPr>
            <a:endParaRPr lang="es-C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17821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414901-87CB-7C40-9F53-BF40CC633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148" y="1577578"/>
            <a:ext cx="4933703" cy="994172"/>
          </a:xfrm>
        </p:spPr>
        <p:txBody>
          <a:bodyPr/>
          <a:lstStyle/>
          <a:p>
            <a:pPr algn="ctr"/>
            <a:r>
              <a:rPr lang="es-CL" dirty="0">
                <a:solidFill>
                  <a:srgbClr val="00B0F0"/>
                </a:solidFill>
                <a:latin typeface="Arial" panose="020B0604020202020204" pitchFamily="34" charset="0"/>
              </a:rPr>
              <a:t>ECONOMÍA ENVEJECIDA</a:t>
            </a:r>
          </a:p>
        </p:txBody>
      </p:sp>
    </p:spTree>
    <p:extLst>
      <p:ext uri="{BB962C8B-B14F-4D97-AF65-F5344CB8AC3E}">
        <p14:creationId xmlns:p14="http://schemas.microsoft.com/office/powerpoint/2010/main" val="2327583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94E833-9C96-415C-B9DC-B6104CBDB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7657"/>
            <a:ext cx="8830848" cy="559135"/>
          </a:xfrm>
        </p:spPr>
        <p:txBody>
          <a:bodyPr/>
          <a:lstStyle/>
          <a:p>
            <a:r>
              <a:rPr lang="es-CL" sz="2800" dirty="0"/>
              <a:t>Una manera de clasificar las economías… por ingreso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16AE5508-0CED-41B6-8D8B-2112827CBC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1424" y="810045"/>
            <a:ext cx="3095503" cy="37023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B0951B-93E7-4031-861E-03D0AA9BCEB2}"/>
              </a:ext>
            </a:extLst>
          </p:cNvPr>
          <p:cNvSpPr txBox="1"/>
          <p:nvPr/>
        </p:nvSpPr>
        <p:spPr>
          <a:xfrm>
            <a:off x="1941535" y="4454797"/>
            <a:ext cx="17031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Fuente: Banco Mundial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423A4BD-AB9E-4DF1-AE65-4EB0BE131DAB}"/>
              </a:ext>
            </a:extLst>
          </p:cNvPr>
          <p:cNvSpPr txBox="1"/>
          <p:nvPr/>
        </p:nvSpPr>
        <p:spPr>
          <a:xfrm>
            <a:off x="4484593" y="1876372"/>
            <a:ext cx="38580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u="sng" dirty="0"/>
              <a:t>Los atractivos: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CL" sz="2400" dirty="0"/>
              <a:t>Forma conveniente.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CL" sz="2400" dirty="0"/>
              <a:t>Fechas de los hitos.</a:t>
            </a:r>
          </a:p>
        </p:txBody>
      </p:sp>
    </p:spTree>
    <p:extLst>
      <p:ext uri="{BB962C8B-B14F-4D97-AF65-F5344CB8AC3E}">
        <p14:creationId xmlns:p14="http://schemas.microsoft.com/office/powerpoint/2010/main" val="28139904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94E833-9C96-415C-B9DC-B6104CBDB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81" y="45100"/>
            <a:ext cx="8164834" cy="753424"/>
          </a:xfrm>
        </p:spPr>
        <p:txBody>
          <a:bodyPr/>
          <a:lstStyle/>
          <a:p>
            <a:r>
              <a:rPr lang="es-CL" sz="3200" dirty="0"/>
              <a:t>Otra manera de clasificar las economías</a:t>
            </a:r>
            <a:r>
              <a:rPr lang="en-US" dirty="0"/>
              <a:t>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CD34CBB-7683-4A71-8E81-199EB293B22A}"/>
              </a:ext>
            </a:extLst>
          </p:cNvPr>
          <p:cNvSpPr txBox="1"/>
          <p:nvPr/>
        </p:nvSpPr>
        <p:spPr>
          <a:xfrm>
            <a:off x="1094317" y="936036"/>
            <a:ext cx="3144982" cy="37856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400" dirty="0">
                <a:solidFill>
                  <a:srgbClr val="FF0000"/>
                </a:solidFill>
              </a:rPr>
              <a:t>Economía Envejecida</a:t>
            </a:r>
          </a:p>
          <a:p>
            <a:endParaRPr lang="es-CL" sz="2400" dirty="0"/>
          </a:p>
          <a:p>
            <a:r>
              <a:rPr lang="es-CL" sz="2400" dirty="0"/>
              <a:t>Una economía en la cual se consumen más bienes y servicios por las personas mayores que por los jóvenes. </a:t>
            </a:r>
          </a:p>
          <a:p>
            <a:endParaRPr lang="es-CL" sz="2400" dirty="0"/>
          </a:p>
          <a:p>
            <a:r>
              <a:rPr lang="es-CL" sz="2400" dirty="0"/>
              <a:t>C</a:t>
            </a:r>
            <a:r>
              <a:rPr lang="es-CL" sz="2400" baseline="-25000" dirty="0"/>
              <a:t>65+</a:t>
            </a:r>
            <a:r>
              <a:rPr lang="es-CL" sz="2400" dirty="0"/>
              <a:t> &gt; C</a:t>
            </a:r>
            <a:r>
              <a:rPr lang="es-CL" sz="2400" baseline="-25000" dirty="0"/>
              <a:t>0-19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3014DA3-5A58-8C4C-9094-D9A7DF42FC86}"/>
              </a:ext>
            </a:extLst>
          </p:cNvPr>
          <p:cNvSpPr txBox="1"/>
          <p:nvPr/>
        </p:nvSpPr>
        <p:spPr>
          <a:xfrm>
            <a:off x="4484593" y="1876372"/>
            <a:ext cx="38580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u="sng" dirty="0"/>
              <a:t>Los atractivos: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CL" sz="2400" dirty="0"/>
              <a:t>Forma conveniente.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CL" sz="2400" dirty="0"/>
              <a:t>Hitos.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3AE4B44E-F004-1842-B07D-1C1BAE896419}"/>
              </a:ext>
            </a:extLst>
          </p:cNvPr>
          <p:cNvSpPr txBox="1">
            <a:spLocks/>
          </p:cNvSpPr>
          <p:nvPr/>
        </p:nvSpPr>
        <p:spPr>
          <a:xfrm>
            <a:off x="5363110" y="490568"/>
            <a:ext cx="3445149" cy="753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s-ES" b="0" dirty="0" smtClean="0">
                <a:latin typeface="Arial" panose="020B0604020202020204" pitchFamily="34" charset="0"/>
                <a:cs typeface="Arial" panose="020B0604020202020204" pitchFamily="34" charset="0"/>
              </a:rPr>
              <a:t>por consumo</a:t>
            </a:r>
            <a:endParaRPr lang="es-E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7136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51A440-7BE2-4F7E-BEAD-6B2A5B37D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943" y="418789"/>
            <a:ext cx="8686800" cy="680700"/>
          </a:xfrm>
        </p:spPr>
        <p:txBody>
          <a:bodyPr>
            <a:normAutofit fontScale="90000"/>
          </a:bodyPr>
          <a:lstStyle/>
          <a:p>
            <a:r>
              <a:rPr lang="es-CL" dirty="0"/>
              <a:t>Cómo derivar las estimaciones y proyecciones de C</a:t>
            </a:r>
            <a:r>
              <a:rPr lang="es-CL" baseline="-25000" dirty="0"/>
              <a:t>65+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6236D3F-F74F-499D-B51A-3A553405E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591200"/>
          </a:xfrm>
        </p:spPr>
        <p:txBody>
          <a:bodyPr>
            <a:normAutofit/>
          </a:bodyPr>
          <a:lstStyle/>
          <a:p>
            <a:pPr marL="101600" indent="0">
              <a:buNone/>
            </a:pPr>
            <a:r>
              <a:rPr lang="en-US" dirty="0"/>
              <a:t>  C</a:t>
            </a:r>
            <a:r>
              <a:rPr lang="en-US" baseline="-25000" dirty="0"/>
              <a:t>65+</a:t>
            </a:r>
            <a:r>
              <a:rPr lang="en-US" dirty="0"/>
              <a:t> = ∑ </a:t>
            </a:r>
            <a:r>
              <a:rPr lang="en-US" dirty="0">
                <a:solidFill>
                  <a:schemeClr val="accent1"/>
                </a:solidFill>
              </a:rPr>
              <a:t>c</a:t>
            </a:r>
            <a:r>
              <a:rPr lang="en-US" baseline="-25000" dirty="0">
                <a:solidFill>
                  <a:schemeClr val="accent1"/>
                </a:solidFill>
              </a:rPr>
              <a:t>x</a:t>
            </a:r>
            <a:r>
              <a:rPr lang="en-US" dirty="0"/>
              <a:t> * </a:t>
            </a:r>
            <a:r>
              <a:rPr lang="en-US" dirty="0" err="1">
                <a:solidFill>
                  <a:schemeClr val="accent2"/>
                </a:solidFill>
              </a:rPr>
              <a:t>N</a:t>
            </a:r>
            <a:r>
              <a:rPr lang="en-US" baseline="-25000" dirty="0" err="1">
                <a:solidFill>
                  <a:schemeClr val="accent2"/>
                </a:solidFill>
              </a:rPr>
              <a:t>x</a:t>
            </a:r>
            <a:r>
              <a:rPr lang="en-US" baseline="-25000" dirty="0"/>
              <a:t>                                                           </a:t>
            </a:r>
            <a:r>
              <a:rPr lang="en-US" dirty="0"/>
              <a:t>C</a:t>
            </a:r>
            <a:r>
              <a:rPr lang="en-US" baseline="-25000" dirty="0"/>
              <a:t>65+, t</a:t>
            </a:r>
            <a:r>
              <a:rPr lang="en-US" dirty="0"/>
              <a:t> = ∑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x, 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* </a:t>
            </a:r>
            <a:r>
              <a:rPr lang="en-US" dirty="0" err="1">
                <a:solidFill>
                  <a:schemeClr val="accent2"/>
                </a:solidFill>
              </a:rPr>
              <a:t>N</a:t>
            </a:r>
            <a:r>
              <a:rPr lang="en-US" baseline="-25000" dirty="0" err="1">
                <a:solidFill>
                  <a:schemeClr val="accent2"/>
                </a:solidFill>
              </a:rPr>
              <a:t>x,t</a:t>
            </a:r>
            <a:endParaRPr lang="en-US" baseline="-25000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9C076A5B-3354-4E7C-A611-D1AF992A6C93}"/>
              </a:ext>
            </a:extLst>
          </p:cNvPr>
          <p:cNvCxnSpPr>
            <a:cxnSpLocks/>
          </p:cNvCxnSpPr>
          <p:nvPr/>
        </p:nvCxnSpPr>
        <p:spPr>
          <a:xfrm flipV="1">
            <a:off x="1606130" y="1894610"/>
            <a:ext cx="398717" cy="12815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0D735F7-C4EF-4102-9D40-69F56ACD8132}"/>
              </a:ext>
            </a:extLst>
          </p:cNvPr>
          <p:cNvSpPr txBox="1"/>
          <p:nvPr/>
        </p:nvSpPr>
        <p:spPr>
          <a:xfrm>
            <a:off x="834737" y="3183083"/>
            <a:ext cx="121227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050" dirty="0">
                <a:solidFill>
                  <a:schemeClr val="accent1"/>
                </a:solidFill>
              </a:rPr>
              <a:t>Cuentas Nacionales de Transferencias (consumo por </a:t>
            </a:r>
            <a:r>
              <a:rPr lang="es-CL" sz="1050" dirty="0" err="1" smtClean="0">
                <a:solidFill>
                  <a:schemeClr val="accent1"/>
                </a:solidFill>
              </a:rPr>
              <a:t>person</a:t>
            </a:r>
            <a:r>
              <a:rPr lang="es-CL" sz="1050" dirty="0" smtClean="0">
                <a:solidFill>
                  <a:schemeClr val="accent1"/>
                </a:solidFill>
              </a:rPr>
              <a:t> mayor)</a:t>
            </a:r>
            <a:endParaRPr lang="es-CL" sz="1050" dirty="0">
              <a:solidFill>
                <a:schemeClr val="accent1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E235EAC8-CFE3-4ECA-95E8-B0A068A6E7BD}"/>
              </a:ext>
            </a:extLst>
          </p:cNvPr>
          <p:cNvCxnSpPr>
            <a:cxnSpLocks/>
          </p:cNvCxnSpPr>
          <p:nvPr/>
        </p:nvCxnSpPr>
        <p:spPr>
          <a:xfrm flipH="1" flipV="1">
            <a:off x="2549238" y="1894610"/>
            <a:ext cx="145472" cy="1288473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05F15DB-EA64-4D36-9456-A9D7F0BAC9E1}"/>
              </a:ext>
            </a:extLst>
          </p:cNvPr>
          <p:cNvSpPr txBox="1"/>
          <p:nvPr/>
        </p:nvSpPr>
        <p:spPr>
          <a:xfrm>
            <a:off x="2168236" y="3183083"/>
            <a:ext cx="146431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050" dirty="0">
                <a:solidFill>
                  <a:schemeClr val="accent2"/>
                </a:solidFill>
              </a:rPr>
              <a:t>División de Población (cantidad de personas mayores)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91E63333-8BD5-4978-BA13-82A152E52E80}"/>
              </a:ext>
            </a:extLst>
          </p:cNvPr>
          <p:cNvCxnSpPr>
            <a:cxnSpLocks/>
            <a:stCxn id="17" idx="0"/>
          </p:cNvCxnSpPr>
          <p:nvPr/>
        </p:nvCxnSpPr>
        <p:spPr>
          <a:xfrm flipH="1" flipV="1">
            <a:off x="7414446" y="1967343"/>
            <a:ext cx="538798" cy="1208814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EB3BDBD-2B5A-485E-B791-78492C8CAEDC}"/>
              </a:ext>
            </a:extLst>
          </p:cNvPr>
          <p:cNvSpPr txBox="1"/>
          <p:nvPr/>
        </p:nvSpPr>
        <p:spPr>
          <a:xfrm>
            <a:off x="7200899" y="3176157"/>
            <a:ext cx="150469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050" dirty="0">
                <a:solidFill>
                  <a:schemeClr val="accent2"/>
                </a:solidFill>
              </a:rPr>
              <a:t>División de Población (cantidad de personas mayores)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9D550274-CA3A-4B81-BEAC-0AF72F4CFB59}"/>
              </a:ext>
            </a:extLst>
          </p:cNvPr>
          <p:cNvCxnSpPr>
            <a:cxnSpLocks/>
            <a:stCxn id="22" idx="0"/>
          </p:cNvCxnSpPr>
          <p:nvPr/>
        </p:nvCxnSpPr>
        <p:spPr>
          <a:xfrm flipV="1">
            <a:off x="6594763" y="1898075"/>
            <a:ext cx="110502" cy="1278082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AEB8F79-CDD0-48F6-80B2-E80875231188}"/>
              </a:ext>
            </a:extLst>
          </p:cNvPr>
          <p:cNvSpPr txBox="1"/>
          <p:nvPr/>
        </p:nvSpPr>
        <p:spPr>
          <a:xfrm>
            <a:off x="5988626" y="3176157"/>
            <a:ext cx="12122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050" dirty="0">
                <a:solidFill>
                  <a:schemeClr val="accent6">
                    <a:lumMod val="75000"/>
                  </a:schemeClr>
                </a:solidFill>
              </a:rPr>
              <a:t>Conjetura razonable</a:t>
            </a:r>
          </a:p>
          <a:p>
            <a:pPr algn="ctr"/>
            <a:r>
              <a:rPr lang="es-CL" sz="1050" dirty="0">
                <a:solidFill>
                  <a:schemeClr val="accent6">
                    <a:lumMod val="75000"/>
                  </a:schemeClr>
                </a:solidFill>
              </a:rPr>
              <a:t>(consumo por persona mayor)</a:t>
            </a:r>
          </a:p>
        </p:txBody>
      </p:sp>
    </p:spTree>
    <p:extLst>
      <p:ext uri="{BB962C8B-B14F-4D97-AF65-F5344CB8AC3E}">
        <p14:creationId xmlns:p14="http://schemas.microsoft.com/office/powerpoint/2010/main" val="5674969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r.consumption.png">
            <a:extLst>
              <a:ext uri="{FF2B5EF4-FFF2-40B4-BE49-F238E27FC236}">
                <a16:creationId xmlns:a16="http://schemas.microsoft.com/office/drawing/2014/main" xmlns="" id="{2825BBF7-236C-7247-A1C5-33CB687317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4"/>
          <a:stretch/>
        </p:blipFill>
        <p:spPr bwMode="auto">
          <a:xfrm>
            <a:off x="2525635" y="545910"/>
            <a:ext cx="6113398" cy="3999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C94F117A-5B2B-9C48-B367-42663BDE4474}"/>
              </a:ext>
            </a:extLst>
          </p:cNvPr>
          <p:cNvSpPr txBox="1">
            <a:spLocks/>
          </p:cNvSpPr>
          <p:nvPr/>
        </p:nvSpPr>
        <p:spPr bwMode="auto">
          <a:xfrm>
            <a:off x="2525635" y="0"/>
            <a:ext cx="61722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0" hangingPunct="0"/>
            <a:r>
              <a:rPr lang="es-CL" altLang="en-US" sz="2700" dirty="0">
                <a:latin typeface="Arial" panose="020B0604020202020204" pitchFamily="34" charset="0"/>
              </a:rPr>
              <a:t>Consumo Relativo por Persona en los Países de Renta Alta y Media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3C76E20-6F19-B649-9471-7C28E6381F51}"/>
              </a:ext>
            </a:extLst>
          </p:cNvPr>
          <p:cNvSpPr txBox="1"/>
          <p:nvPr/>
        </p:nvSpPr>
        <p:spPr>
          <a:xfrm>
            <a:off x="341194" y="428625"/>
            <a:ext cx="218444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800" dirty="0"/>
              <a:t>Por ahora, sólo use los perfiles de CNT de consumo en el año base.</a:t>
            </a:r>
          </a:p>
          <a:p>
            <a:endParaRPr lang="es-CL" sz="1800" dirty="0"/>
          </a:p>
          <a:p>
            <a:r>
              <a:rPr lang="es-CL" sz="1800" dirty="0"/>
              <a:t>En el futuro, usar las proyecciones del perfil de consumo futuro mejorará la exactitud del pronóstico.</a:t>
            </a:r>
          </a:p>
        </p:txBody>
      </p:sp>
    </p:spTree>
    <p:extLst>
      <p:ext uri="{BB962C8B-B14F-4D97-AF65-F5344CB8AC3E}">
        <p14:creationId xmlns:p14="http://schemas.microsoft.com/office/powerpoint/2010/main" val="34518834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4" b="5728"/>
          <a:stretch>
            <a:fillRect/>
          </a:stretch>
        </p:blipFill>
        <p:spPr bwMode="auto">
          <a:xfrm>
            <a:off x="1143000" y="1370411"/>
            <a:ext cx="6835379" cy="2864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2799229" y="285750"/>
            <a:ext cx="372890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CL" altLang="en-US" sz="2400" dirty="0"/>
              <a:t>1980</a:t>
            </a:r>
          </a:p>
          <a:p>
            <a:pPr algn="ctr"/>
            <a:r>
              <a:rPr lang="es-CL" altLang="en-US" sz="2400" dirty="0"/>
              <a:t>0 Economías Envejecidas</a:t>
            </a:r>
          </a:p>
        </p:txBody>
      </p:sp>
    </p:spTree>
    <p:extLst>
      <p:ext uri="{BB962C8B-B14F-4D97-AF65-F5344CB8AC3E}">
        <p14:creationId xmlns:p14="http://schemas.microsoft.com/office/powerpoint/2010/main" val="15060271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4" b="5728"/>
          <a:stretch>
            <a:fillRect/>
          </a:stretch>
        </p:blipFill>
        <p:spPr bwMode="auto">
          <a:xfrm>
            <a:off x="1143000" y="1370411"/>
            <a:ext cx="6835379" cy="2864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713468" y="285750"/>
            <a:ext cx="390042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 dirty="0"/>
              <a:t>2010</a:t>
            </a:r>
          </a:p>
          <a:p>
            <a:pPr algn="ctr"/>
            <a:r>
              <a:rPr lang="en-US" altLang="en-US" sz="2400" dirty="0"/>
              <a:t>23 </a:t>
            </a:r>
            <a:r>
              <a:rPr lang="es-CL" altLang="en-US" sz="2400" dirty="0"/>
              <a:t>Economías Envejecidas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943488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4" b="5728"/>
          <a:stretch>
            <a:fillRect/>
          </a:stretch>
        </p:blipFill>
        <p:spPr bwMode="auto">
          <a:xfrm>
            <a:off x="1143000" y="1370411"/>
            <a:ext cx="6835379" cy="2864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2713468" y="285750"/>
            <a:ext cx="390042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 dirty="0"/>
              <a:t>2040</a:t>
            </a:r>
          </a:p>
          <a:p>
            <a:pPr algn="ctr"/>
            <a:r>
              <a:rPr lang="en-US" altLang="en-US" sz="2400" dirty="0"/>
              <a:t>89 </a:t>
            </a:r>
            <a:r>
              <a:rPr lang="es-CL" altLang="en-US" sz="2400" dirty="0"/>
              <a:t>Economías Envejecidas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0201493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4" b="5728"/>
          <a:stretch>
            <a:fillRect/>
          </a:stretch>
        </p:blipFill>
        <p:spPr bwMode="auto">
          <a:xfrm>
            <a:off x="1143000" y="1370411"/>
            <a:ext cx="6835379" cy="2864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627706" y="285750"/>
            <a:ext cx="407194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 dirty="0"/>
              <a:t>2070</a:t>
            </a:r>
          </a:p>
          <a:p>
            <a:pPr algn="ctr"/>
            <a:r>
              <a:rPr lang="en-US" altLang="en-US" sz="2400" dirty="0"/>
              <a:t>155 </a:t>
            </a:r>
            <a:r>
              <a:rPr lang="es-CL" altLang="en-US" sz="2400" dirty="0"/>
              <a:t>Economías Envejecidas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1986682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4" b="5728"/>
          <a:stretch>
            <a:fillRect/>
          </a:stretch>
        </p:blipFill>
        <p:spPr bwMode="auto">
          <a:xfrm>
            <a:off x="1143000" y="1370411"/>
            <a:ext cx="6858000" cy="2874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627706" y="285750"/>
            <a:ext cx="407194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 dirty="0"/>
              <a:t>2100</a:t>
            </a:r>
          </a:p>
          <a:p>
            <a:pPr algn="ctr"/>
            <a:r>
              <a:rPr lang="en-US" altLang="en-US" sz="2400" dirty="0"/>
              <a:t>193 </a:t>
            </a:r>
            <a:r>
              <a:rPr lang="es-CL" altLang="en-US" sz="2400" dirty="0"/>
              <a:t>Economías Envejecidas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119367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414901-87CB-7C40-9F53-BF40CC633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85" y="103909"/>
            <a:ext cx="8317523" cy="994172"/>
          </a:xfrm>
        </p:spPr>
        <p:txBody>
          <a:bodyPr/>
          <a:lstStyle/>
          <a:p>
            <a:r>
              <a:rPr lang="es-CL" dirty="0">
                <a:solidFill>
                  <a:srgbClr val="00B0F0"/>
                </a:solidFill>
                <a:latin typeface="+mj-lt"/>
              </a:rPr>
              <a:t>Plan para las actividades de hoy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D411C03D-4F30-B84E-AC37-9C2604C2D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585" y="1225344"/>
            <a:ext cx="7886700" cy="3145632"/>
          </a:xfrm>
        </p:spPr>
        <p:txBody>
          <a:bodyPr>
            <a:normAutofit/>
          </a:bodyPr>
          <a:lstStyle/>
          <a:p>
            <a:r>
              <a:rPr lang="es-CL" dirty="0">
                <a:latin typeface="+mj-lt"/>
              </a:rPr>
              <a:t>Presentaremos los conceptos simultáneamente con las hojas de cálculo..</a:t>
            </a:r>
          </a:p>
          <a:p>
            <a:pPr marL="0" indent="0">
              <a:buNone/>
            </a:pPr>
            <a:r>
              <a:rPr lang="es-CL" dirty="0">
                <a:latin typeface="+mj-lt"/>
              </a:rPr>
              <a:t>  </a:t>
            </a:r>
          </a:p>
          <a:p>
            <a:endParaRPr lang="es-CL" dirty="0">
              <a:latin typeface="+mj-lt"/>
            </a:endParaRPr>
          </a:p>
          <a:p>
            <a:endParaRPr lang="es-CL" dirty="0">
              <a:latin typeface="+mj-lt"/>
            </a:endParaRPr>
          </a:p>
          <a:p>
            <a:endParaRPr lang="es-CL" dirty="0">
              <a:latin typeface="+mj-lt"/>
            </a:endParaRPr>
          </a:p>
          <a:p>
            <a:pPr marL="0" indent="0">
              <a:buNone/>
            </a:pPr>
            <a:endParaRPr lang="es-C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523826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0828" y="896540"/>
            <a:ext cx="7404497" cy="3336132"/>
          </a:xfrm>
        </p:spPr>
        <p:txBody>
          <a:bodyPr anchor="ctr"/>
          <a:lstStyle/>
          <a:p>
            <a:pPr>
              <a:lnSpc>
                <a:spcPct val="80000"/>
              </a:lnSpc>
            </a:pPr>
            <a:r>
              <a:rPr lang="es-CL" altLang="en-US" sz="3300" u="sng" dirty="0">
                <a:solidFill>
                  <a:srgbClr val="00B0F0"/>
                </a:solidFill>
              </a:rPr>
              <a:t>Conclusión:</a:t>
            </a:r>
            <a:r>
              <a:rPr lang="es-CL" altLang="en-US" sz="3300" dirty="0">
                <a:solidFill>
                  <a:srgbClr val="00B0F0"/>
                </a:solidFill>
              </a:rPr>
              <a:t/>
            </a:r>
            <a:br>
              <a:rPr lang="es-CL" altLang="en-US" sz="3300" dirty="0">
                <a:solidFill>
                  <a:srgbClr val="00B0F0"/>
                </a:solidFill>
              </a:rPr>
            </a:br>
            <a:r>
              <a:rPr lang="es-CL" altLang="en-US" sz="3300" dirty="0">
                <a:solidFill>
                  <a:srgbClr val="00B0F0"/>
                </a:solidFill>
              </a:rPr>
              <a:t/>
            </a:r>
            <a:br>
              <a:rPr lang="es-CL" altLang="en-US" sz="3300" dirty="0">
                <a:solidFill>
                  <a:srgbClr val="00B0F0"/>
                </a:solidFill>
              </a:rPr>
            </a:br>
            <a:r>
              <a:rPr lang="es-CL" altLang="en-US" sz="3300" dirty="0">
                <a:solidFill>
                  <a:srgbClr val="00B0F0"/>
                </a:solidFill>
              </a:rPr>
              <a:t>La Economía Envejecida es un fenómeno reciente que llegará a dominar las economías en este siglo.</a:t>
            </a:r>
          </a:p>
        </p:txBody>
      </p:sp>
    </p:spTree>
    <p:extLst>
      <p:ext uri="{BB962C8B-B14F-4D97-AF65-F5344CB8AC3E}">
        <p14:creationId xmlns:p14="http://schemas.microsoft.com/office/powerpoint/2010/main" val="42395784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414901-87CB-7C40-9F53-BF40CC633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195914" y="1406931"/>
            <a:ext cx="4406900" cy="1794929"/>
          </a:xfrm>
          <a:solidFill>
            <a:srgbClr val="00B0F0"/>
          </a:solidFill>
        </p:spPr>
        <p:txBody>
          <a:bodyPr anchor="ctr"/>
          <a:lstStyle/>
          <a:p>
            <a:pPr algn="ctr"/>
            <a:r>
              <a:rPr lang="es-CL" dirty="0">
                <a:solidFill>
                  <a:schemeClr val="bg1"/>
                </a:solidFill>
                <a:latin typeface="Arial" panose="020B0604020202020204" pitchFamily="34" charset="0"/>
              </a:rPr>
              <a:t>Chile </a:t>
            </a:r>
            <a:r>
              <a:rPr lang="es-CL" dirty="0">
                <a:solidFill>
                  <a:schemeClr val="bg1"/>
                </a:solidFill>
              </a:rPr>
              <a:t>se convierte en una Economía Envejecida en </a:t>
            </a:r>
            <a:r>
              <a:rPr lang="es-CL" dirty="0">
                <a:solidFill>
                  <a:schemeClr val="bg1"/>
                </a:solidFill>
                <a:latin typeface="Arial" panose="020B0604020202020204" pitchFamily="34" charset="0"/>
              </a:rPr>
              <a:t>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EF7DA0E-2A53-B94B-8DF8-41C1CD9B8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453" y="100945"/>
            <a:ext cx="5332655" cy="4406900"/>
          </a:xfrm>
          <a:prstGeom prst="rect">
            <a:avLst/>
          </a:prstGeom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xmlns="" id="{E0028FB2-35A7-3F4C-B849-9953C2758B4D}"/>
              </a:ext>
            </a:extLst>
          </p:cNvPr>
          <p:cNvSpPr/>
          <p:nvPr/>
        </p:nvSpPr>
        <p:spPr>
          <a:xfrm>
            <a:off x="5356845" y="934949"/>
            <a:ext cx="513708" cy="12020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38236017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414901-87CB-7C40-9F53-BF40CC633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9966" y="484085"/>
            <a:ext cx="4933703" cy="2542360"/>
          </a:xfrm>
        </p:spPr>
        <p:txBody>
          <a:bodyPr/>
          <a:lstStyle/>
          <a:p>
            <a:pPr algn="ctr"/>
            <a:r>
              <a:rPr lang="es-CL" u="sng" dirty="0">
                <a:solidFill>
                  <a:srgbClr val="00B0F0"/>
                </a:solidFill>
                <a:latin typeface="Arial" panose="020B0604020202020204" pitchFamily="34" charset="0"/>
              </a:rPr>
              <a:t>ECONOMÍA ENVEJECIDA</a:t>
            </a:r>
            <a:br>
              <a:rPr lang="es-CL" u="sng" dirty="0">
                <a:solidFill>
                  <a:srgbClr val="00B0F0"/>
                </a:solidFill>
                <a:latin typeface="Arial" panose="020B0604020202020204" pitchFamily="34" charset="0"/>
              </a:rPr>
            </a:br>
            <a:r>
              <a:rPr lang="es-CL" u="sng" dirty="0">
                <a:solidFill>
                  <a:srgbClr val="00B0F0"/>
                </a:solidFill>
                <a:latin typeface="Arial" panose="020B0604020202020204" pitchFamily="34" charset="0"/>
              </a:rPr>
              <a:t/>
            </a:r>
            <a:br>
              <a:rPr lang="es-CL" u="sng" dirty="0">
                <a:solidFill>
                  <a:srgbClr val="00B0F0"/>
                </a:solidFill>
                <a:latin typeface="Arial" panose="020B0604020202020204" pitchFamily="34" charset="0"/>
              </a:rPr>
            </a:br>
            <a:r>
              <a:rPr lang="en-US" dirty="0">
                <a:solidFill>
                  <a:srgbClr val="00B0F0"/>
                </a:solidFill>
              </a:rPr>
              <a:t>¿</a:t>
            </a:r>
            <a:r>
              <a:rPr lang="es-CL" dirty="0">
                <a:solidFill>
                  <a:srgbClr val="00B0F0"/>
                </a:solidFill>
              </a:rPr>
              <a:t>En qué año prevé que su país se convertirá en una Economía Envejecida?</a:t>
            </a:r>
            <a:endParaRPr lang="es-CL" dirty="0">
              <a:solidFill>
                <a:srgbClr val="00B0F0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3" descr="A close up of a book shelf&#10;&#10;Description automatically generated">
            <a:extLst>
              <a:ext uri="{FF2B5EF4-FFF2-40B4-BE49-F238E27FC236}">
                <a16:creationId xmlns:a16="http://schemas.microsoft.com/office/drawing/2014/main" xmlns="" id="{7281A36A-5D66-9049-85A8-671C615F32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35"/>
          <a:stretch/>
        </p:blipFill>
        <p:spPr>
          <a:xfrm>
            <a:off x="0" y="0"/>
            <a:ext cx="2620369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9E1F286-6103-429D-B62B-6AEE3844E229}"/>
              </a:ext>
            </a:extLst>
          </p:cNvPr>
          <p:cNvSpPr txBox="1"/>
          <p:nvPr/>
        </p:nvSpPr>
        <p:spPr>
          <a:xfrm rot="5400000">
            <a:off x="-977947" y="2427478"/>
            <a:ext cx="4102221" cy="2154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CL" dirty="0">
                <a:solidFill>
                  <a:srgbClr val="00B0F0"/>
                </a:solidFill>
              </a:rPr>
              <a:t>Economía Generacional:  Los siguientes 50 años</a:t>
            </a:r>
          </a:p>
        </p:txBody>
      </p:sp>
    </p:spTree>
    <p:extLst>
      <p:ext uri="{BB962C8B-B14F-4D97-AF65-F5344CB8AC3E}">
        <p14:creationId xmlns:p14="http://schemas.microsoft.com/office/powerpoint/2010/main" val="35197697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414901-87CB-7C40-9F53-BF40CC633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924" y="203200"/>
            <a:ext cx="7280152" cy="1143000"/>
          </a:xfrm>
        </p:spPr>
        <p:txBody>
          <a:bodyPr/>
          <a:lstStyle/>
          <a:p>
            <a:pPr algn="ctr"/>
            <a:r>
              <a:rPr lang="es-CL" dirty="0">
                <a:solidFill>
                  <a:srgbClr val="00B0F0"/>
                </a:solidFill>
                <a:latin typeface="Arial" panose="020B0604020202020204" pitchFamily="34" charset="0"/>
              </a:rPr>
              <a:t>Proyectar el PIB per </a:t>
            </a:r>
            <a:r>
              <a:rPr lang="es-CL" dirty="0" err="1">
                <a:solidFill>
                  <a:srgbClr val="00B0F0"/>
                </a:solidFill>
                <a:latin typeface="Arial" panose="020B0604020202020204" pitchFamily="34" charset="0"/>
              </a:rPr>
              <a:t>capita</a:t>
            </a:r>
            <a:r>
              <a:rPr lang="es-CL" dirty="0">
                <a:solidFill>
                  <a:srgbClr val="00B0F0"/>
                </a:solidFill>
                <a:latin typeface="Arial" panose="020B0604020202020204" pitchFamily="34" charset="0"/>
              </a:rPr>
              <a:t>:</a:t>
            </a:r>
            <a:br>
              <a:rPr lang="es-CL" dirty="0">
                <a:solidFill>
                  <a:srgbClr val="00B0F0"/>
                </a:solidFill>
                <a:latin typeface="Arial" panose="020B0604020202020204" pitchFamily="34" charset="0"/>
              </a:rPr>
            </a:br>
            <a:r>
              <a:rPr lang="es-CL" dirty="0">
                <a:solidFill>
                  <a:srgbClr val="00B0F0"/>
                </a:solidFill>
                <a:latin typeface="Arial" panose="020B0604020202020204" pitchFamily="34" charset="0"/>
              </a:rPr>
              <a:t>Dos enfoques demográficos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B96DB42-10F3-EA4B-B66B-426F54D6B802}"/>
              </a:ext>
            </a:extLst>
          </p:cNvPr>
          <p:cNvSpPr txBox="1"/>
          <p:nvPr/>
        </p:nvSpPr>
        <p:spPr>
          <a:xfrm>
            <a:off x="594986" y="1638300"/>
            <a:ext cx="787109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dirty="0"/>
              <a:t>Método 1.   Población en edad de trabajar.</a:t>
            </a:r>
          </a:p>
          <a:p>
            <a:endParaRPr lang="es-CL" sz="3200" dirty="0"/>
          </a:p>
          <a:p>
            <a:r>
              <a:rPr lang="es-CL" sz="3200" dirty="0"/>
              <a:t>Método 2.   Enfoque CNT.   Use ingreso laboral por edad, y(x).</a:t>
            </a:r>
          </a:p>
        </p:txBody>
      </p:sp>
    </p:spTree>
    <p:extLst>
      <p:ext uri="{BB962C8B-B14F-4D97-AF65-F5344CB8AC3E}">
        <p14:creationId xmlns:p14="http://schemas.microsoft.com/office/powerpoint/2010/main" val="11920171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414901-87CB-7C40-9F53-BF40CC633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04" y="65414"/>
            <a:ext cx="7609562" cy="800100"/>
          </a:xfrm>
        </p:spPr>
        <p:txBody>
          <a:bodyPr/>
          <a:lstStyle/>
          <a:p>
            <a:pPr algn="ctr"/>
            <a:r>
              <a:rPr lang="es-CL" sz="3200" dirty="0">
                <a:solidFill>
                  <a:srgbClr val="00B0F0"/>
                </a:solidFill>
                <a:latin typeface="Arial" panose="020B0604020202020204" pitchFamily="34" charset="0"/>
              </a:rPr>
              <a:t>Método 1: Población en edad de trabajar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B96DB42-10F3-EA4B-B66B-426F54D6B802}"/>
              </a:ext>
            </a:extLst>
          </p:cNvPr>
          <p:cNvSpPr txBox="1"/>
          <p:nvPr/>
        </p:nvSpPr>
        <p:spPr>
          <a:xfrm>
            <a:off x="507304" y="794533"/>
            <a:ext cx="794624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dirty="0"/>
              <a:t>Suponga que toda la producción económica proviene de la población en edad de trabajar (20-64).  </a:t>
            </a:r>
          </a:p>
          <a:p>
            <a:endParaRPr lang="es-CL" sz="3200" dirty="0"/>
          </a:p>
          <a:p>
            <a:r>
              <a:rPr lang="es-CL" sz="3200" dirty="0"/>
              <a:t>Suponga que no hay diferencias en producción por edad.  (ej., un treintañero es tan productivo como una persona de 50 años. </a:t>
            </a:r>
            <a:r>
              <a:rPr lang="en-US" sz="3200" dirty="0"/>
              <a:t>¡</a:t>
            </a:r>
            <a:r>
              <a:rPr lang="es-CL" sz="3200" dirty="0"/>
              <a:t>No es verdad!)</a:t>
            </a:r>
          </a:p>
        </p:txBody>
      </p:sp>
    </p:spTree>
    <p:extLst>
      <p:ext uri="{BB962C8B-B14F-4D97-AF65-F5344CB8AC3E}">
        <p14:creationId xmlns:p14="http://schemas.microsoft.com/office/powerpoint/2010/main" val="17899606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414901-87CB-7C40-9F53-BF40CC633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627" y="92468"/>
            <a:ext cx="8145134" cy="994172"/>
          </a:xfrm>
        </p:spPr>
        <p:txBody>
          <a:bodyPr/>
          <a:lstStyle/>
          <a:p>
            <a:r>
              <a:rPr lang="es-CL" dirty="0">
                <a:solidFill>
                  <a:srgbClr val="00B0F0"/>
                </a:solidFill>
                <a:latin typeface="Arial" panose="020B0604020202020204" pitchFamily="34" charset="0"/>
              </a:rPr>
              <a:t>PIB per </a:t>
            </a:r>
            <a:r>
              <a:rPr lang="es-CL" dirty="0" err="1">
                <a:solidFill>
                  <a:srgbClr val="00B0F0"/>
                </a:solidFill>
                <a:latin typeface="Arial" panose="020B0604020202020204" pitchFamily="34" charset="0"/>
              </a:rPr>
              <a:t>capita</a:t>
            </a:r>
            <a:r>
              <a:rPr lang="es-CL" dirty="0">
                <a:solidFill>
                  <a:srgbClr val="00B0F0"/>
                </a:solidFill>
                <a:latin typeface="Arial" panose="020B0604020202020204" pitchFamily="34" charset="0"/>
              </a:rPr>
              <a:t>: Una descomposición simple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22E81EF-BE46-054E-A259-22C7530DA132}"/>
              </a:ext>
            </a:extLst>
          </p:cNvPr>
          <p:cNvSpPr/>
          <p:nvPr/>
        </p:nvSpPr>
        <p:spPr>
          <a:xfrm>
            <a:off x="585627" y="1094422"/>
            <a:ext cx="78471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PIB per </a:t>
            </a:r>
            <a:r>
              <a:rPr lang="es-CL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capita</a:t>
            </a:r>
            <a:r>
              <a:rPr lang="es-CL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 el producto de la producción por trabajador, la tasa de participación laboral y la proporción de la población en edad de trabajar.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72DEB03-8C32-A044-9EA6-F1A45FA53EE2}"/>
              </a:ext>
            </a:extLst>
          </p:cNvPr>
          <p:cNvSpPr/>
          <p:nvPr/>
        </p:nvSpPr>
        <p:spPr>
          <a:xfrm>
            <a:off x="711200" y="2108084"/>
            <a:ext cx="74892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/ P  =    O/L    *   L/P</a:t>
            </a:r>
            <a:r>
              <a:rPr lang="en-US" sz="3200" baseline="-3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20-64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*   P</a:t>
            </a:r>
            <a:r>
              <a:rPr lang="en-US" sz="3200" baseline="-3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20-64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P</a:t>
            </a:r>
            <a:endParaRPr lang="en-US" sz="3200" baseline="-250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xmlns="" id="{3DEE5DE5-D9CE-D94B-8EEE-A8E4E11556EF}"/>
              </a:ext>
            </a:extLst>
          </p:cNvPr>
          <p:cNvSpPr/>
          <p:nvPr/>
        </p:nvSpPr>
        <p:spPr>
          <a:xfrm rot="5400000">
            <a:off x="868203" y="2498263"/>
            <a:ext cx="584774" cy="1330580"/>
          </a:xfrm>
          <a:prstGeom prst="rightBrace">
            <a:avLst/>
          </a:prstGeom>
          <a:ln w="412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xmlns="" id="{B7235A3F-6E3A-7545-843A-B047484FE1AC}"/>
              </a:ext>
            </a:extLst>
          </p:cNvPr>
          <p:cNvSpPr/>
          <p:nvPr/>
        </p:nvSpPr>
        <p:spPr>
          <a:xfrm rot="5400000">
            <a:off x="2673981" y="2498263"/>
            <a:ext cx="584774" cy="1330580"/>
          </a:xfrm>
          <a:prstGeom prst="rightBrac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xmlns="" id="{FF79A4C1-5C1B-BA4D-88D7-D34ECAFCE30E}"/>
              </a:ext>
            </a:extLst>
          </p:cNvPr>
          <p:cNvSpPr/>
          <p:nvPr/>
        </p:nvSpPr>
        <p:spPr>
          <a:xfrm rot="5400000">
            <a:off x="4534948" y="2498912"/>
            <a:ext cx="584774" cy="1330580"/>
          </a:xfrm>
          <a:prstGeom prst="rightBrac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xmlns="" id="{4884343A-AB6C-F74C-AEDE-4131D5E583A1}"/>
              </a:ext>
            </a:extLst>
          </p:cNvPr>
          <p:cNvSpPr/>
          <p:nvPr/>
        </p:nvSpPr>
        <p:spPr>
          <a:xfrm rot="5400000">
            <a:off x="6859942" y="1979696"/>
            <a:ext cx="673126" cy="2457365"/>
          </a:xfrm>
          <a:prstGeom prst="rightBrac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0904931-0A42-6E47-9CCB-55462F7713AD}"/>
              </a:ext>
            </a:extLst>
          </p:cNvPr>
          <p:cNvSpPr txBox="1"/>
          <p:nvPr/>
        </p:nvSpPr>
        <p:spPr>
          <a:xfrm>
            <a:off x="6191335" y="3709943"/>
            <a:ext cx="24573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>
                <a:solidFill>
                  <a:srgbClr val="0070C0"/>
                </a:solidFill>
              </a:rPr>
              <a:t>Proporción de la población en edad de trabajar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670E2AE-0780-7745-B606-6AA6CB138472}"/>
              </a:ext>
            </a:extLst>
          </p:cNvPr>
          <p:cNvSpPr txBox="1"/>
          <p:nvPr/>
        </p:nvSpPr>
        <p:spPr>
          <a:xfrm>
            <a:off x="3919860" y="3652255"/>
            <a:ext cx="2007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solidFill>
                  <a:srgbClr val="00B050"/>
                </a:solidFill>
              </a:rPr>
              <a:t>Tasa de participación laboral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8E20AEB-0BC6-CB46-B4BC-6D2E2BFEDC72}"/>
              </a:ext>
            </a:extLst>
          </p:cNvPr>
          <p:cNvSpPr txBox="1"/>
          <p:nvPr/>
        </p:nvSpPr>
        <p:spPr>
          <a:xfrm>
            <a:off x="1962796" y="3709943"/>
            <a:ext cx="2007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solidFill>
                  <a:srgbClr val="00B050"/>
                </a:solidFill>
              </a:rPr>
              <a:t>Producción por trabajador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0511D91-49FF-104E-93F1-6682B510570B}"/>
              </a:ext>
            </a:extLst>
          </p:cNvPr>
          <p:cNvSpPr txBox="1"/>
          <p:nvPr/>
        </p:nvSpPr>
        <p:spPr>
          <a:xfrm>
            <a:off x="-24770" y="3652255"/>
            <a:ext cx="2280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PIB 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per capita</a:t>
            </a:r>
          </a:p>
        </p:txBody>
      </p:sp>
    </p:spTree>
    <p:extLst>
      <p:ext uri="{BB962C8B-B14F-4D97-AF65-F5344CB8AC3E}">
        <p14:creationId xmlns:p14="http://schemas.microsoft.com/office/powerpoint/2010/main" val="2821564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414901-87CB-7C40-9F53-BF40CC633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627" y="92468"/>
            <a:ext cx="8145134" cy="994172"/>
          </a:xfrm>
        </p:spPr>
        <p:txBody>
          <a:bodyPr/>
          <a:lstStyle/>
          <a:p>
            <a:r>
              <a:rPr lang="es-CL" dirty="0">
                <a:solidFill>
                  <a:srgbClr val="00B0F0"/>
                </a:solidFill>
              </a:rPr>
              <a:t>Crecimiento del PIB per </a:t>
            </a:r>
            <a:r>
              <a:rPr lang="es-CL" dirty="0" err="1">
                <a:solidFill>
                  <a:srgbClr val="00B0F0"/>
                </a:solidFill>
              </a:rPr>
              <a:t>capita</a:t>
            </a:r>
            <a:r>
              <a:rPr lang="es-CL" dirty="0">
                <a:solidFill>
                  <a:srgbClr val="00B0F0"/>
                </a:solidFill>
              </a:rPr>
              <a:t>: Una descomposición simple</a:t>
            </a:r>
            <a:endParaRPr lang="en-US" dirty="0">
              <a:solidFill>
                <a:srgbClr val="00B0F0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22E81EF-BE46-054E-A259-22C7530DA132}"/>
              </a:ext>
            </a:extLst>
          </p:cNvPr>
          <p:cNvSpPr/>
          <p:nvPr/>
        </p:nvSpPr>
        <p:spPr>
          <a:xfrm>
            <a:off x="711200" y="1094422"/>
            <a:ext cx="772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g(PIB per </a:t>
            </a:r>
            <a:r>
              <a:rPr lang="es-CL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capita</a:t>
            </a:r>
            <a:r>
              <a:rPr lang="es-CL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es una suma de g(producción por trabajador), g(tasa de participación laboral), y g(proporción de la población en edad de trabajar).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72DEB03-8C32-A044-9EA6-F1A45FA53EE2}"/>
              </a:ext>
            </a:extLst>
          </p:cNvPr>
          <p:cNvSpPr/>
          <p:nvPr/>
        </p:nvSpPr>
        <p:spPr>
          <a:xfrm>
            <a:off x="342900" y="2108084"/>
            <a:ext cx="8305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g(O/P)  =  g(O/L)  +  g(L/P</a:t>
            </a:r>
            <a:r>
              <a:rPr lang="en-US" sz="3200" baseline="-3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20-64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+ g(P</a:t>
            </a:r>
            <a:r>
              <a:rPr lang="en-US" sz="3200" baseline="-3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20-64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P)</a:t>
            </a:r>
            <a:endParaRPr lang="en-US" sz="3200" baseline="-250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xmlns="" id="{3DEE5DE5-D9CE-D94B-8EEE-A8E4E11556EF}"/>
              </a:ext>
            </a:extLst>
          </p:cNvPr>
          <p:cNvSpPr/>
          <p:nvPr/>
        </p:nvSpPr>
        <p:spPr>
          <a:xfrm rot="5400000">
            <a:off x="868203" y="2498263"/>
            <a:ext cx="584774" cy="1330580"/>
          </a:xfrm>
          <a:prstGeom prst="rightBrace">
            <a:avLst/>
          </a:prstGeom>
          <a:ln w="412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xmlns="" id="{B7235A3F-6E3A-7545-843A-B047484FE1AC}"/>
              </a:ext>
            </a:extLst>
          </p:cNvPr>
          <p:cNvSpPr/>
          <p:nvPr/>
        </p:nvSpPr>
        <p:spPr>
          <a:xfrm rot="5400000">
            <a:off x="2673981" y="2498263"/>
            <a:ext cx="584774" cy="1330580"/>
          </a:xfrm>
          <a:prstGeom prst="rightBrac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xmlns="" id="{FF79A4C1-5C1B-BA4D-88D7-D34ECAFCE30E}"/>
              </a:ext>
            </a:extLst>
          </p:cNvPr>
          <p:cNvSpPr/>
          <p:nvPr/>
        </p:nvSpPr>
        <p:spPr>
          <a:xfrm rot="5400000">
            <a:off x="4534948" y="2498912"/>
            <a:ext cx="584774" cy="1330580"/>
          </a:xfrm>
          <a:prstGeom prst="rightBrac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xmlns="" id="{4884343A-AB6C-F74C-AEDE-4131D5E583A1}"/>
              </a:ext>
            </a:extLst>
          </p:cNvPr>
          <p:cNvSpPr/>
          <p:nvPr/>
        </p:nvSpPr>
        <p:spPr>
          <a:xfrm rot="5400000">
            <a:off x="6859942" y="1979696"/>
            <a:ext cx="673126" cy="2457365"/>
          </a:xfrm>
          <a:prstGeom prst="rightBrac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0904931-0A42-6E47-9CCB-55462F7713AD}"/>
              </a:ext>
            </a:extLst>
          </p:cNvPr>
          <p:cNvSpPr txBox="1"/>
          <p:nvPr/>
        </p:nvSpPr>
        <p:spPr>
          <a:xfrm>
            <a:off x="6128704" y="3498366"/>
            <a:ext cx="24573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>
                <a:solidFill>
                  <a:srgbClr val="0070C0"/>
                </a:solidFill>
              </a:rPr>
              <a:t>Crecimiento de la proporción de la población en edad de trabajar</a:t>
            </a:r>
          </a:p>
          <a:p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670E2AE-0780-7745-B606-6AA6CB138472}"/>
              </a:ext>
            </a:extLst>
          </p:cNvPr>
          <p:cNvSpPr txBox="1"/>
          <p:nvPr/>
        </p:nvSpPr>
        <p:spPr>
          <a:xfrm>
            <a:off x="3866041" y="3498366"/>
            <a:ext cx="20071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solidFill>
                  <a:srgbClr val="00B050"/>
                </a:solidFill>
              </a:rPr>
              <a:t>Crecimiento de la tasa de participación laboral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8E20AEB-0BC6-CB46-B4BC-6D2E2BFEDC72}"/>
              </a:ext>
            </a:extLst>
          </p:cNvPr>
          <p:cNvSpPr txBox="1"/>
          <p:nvPr/>
        </p:nvSpPr>
        <p:spPr>
          <a:xfrm>
            <a:off x="1962796" y="3709943"/>
            <a:ext cx="2007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solidFill>
                  <a:srgbClr val="00B050"/>
                </a:solidFill>
              </a:rPr>
              <a:t>Crecimiento de la producción por trabajador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0511D91-49FF-104E-93F1-6682B510570B}"/>
              </a:ext>
            </a:extLst>
          </p:cNvPr>
          <p:cNvSpPr txBox="1"/>
          <p:nvPr/>
        </p:nvSpPr>
        <p:spPr>
          <a:xfrm>
            <a:off x="-24770" y="3652255"/>
            <a:ext cx="2280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solidFill>
                  <a:schemeClr val="tx1"/>
                </a:solidFill>
              </a:rPr>
              <a:t>Crecimiento del</a:t>
            </a:r>
          </a:p>
          <a:p>
            <a:pPr algn="ctr"/>
            <a:r>
              <a:rPr lang="es-CL" sz="2000" dirty="0">
                <a:solidFill>
                  <a:schemeClr val="tx1"/>
                </a:solidFill>
              </a:rPr>
              <a:t>PIB </a:t>
            </a:r>
          </a:p>
          <a:p>
            <a:pPr algn="ctr"/>
            <a:r>
              <a:rPr lang="es-CL" sz="2000" dirty="0">
                <a:solidFill>
                  <a:schemeClr val="tx1"/>
                </a:solidFill>
              </a:rPr>
              <a:t>per </a:t>
            </a:r>
            <a:r>
              <a:rPr lang="es-CL" sz="2000" dirty="0" err="1">
                <a:solidFill>
                  <a:schemeClr val="tx1"/>
                </a:solidFill>
              </a:rPr>
              <a:t>capita</a:t>
            </a:r>
            <a:endParaRPr lang="es-CL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7346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9D12BD-B77D-8A4C-9D29-21D2C8B75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125" y="590924"/>
            <a:ext cx="5750376" cy="2723776"/>
          </a:xfrm>
        </p:spPr>
        <p:txBody>
          <a:bodyPr/>
          <a:lstStyle/>
          <a:p>
            <a:pPr algn="ctr"/>
            <a:r>
              <a:rPr lang="es-CL" sz="3200" dirty="0"/>
              <a:t>Cuatro vías </a:t>
            </a:r>
            <a:r>
              <a:rPr lang="es-CL" sz="3200" dirty="0" smtClean="0"/>
              <a:t>a </a:t>
            </a:r>
            <a:r>
              <a:rPr lang="es-CL" sz="3200" dirty="0" err="1" smtClean="0"/>
              <a:t>trav</a:t>
            </a:r>
            <a:r>
              <a:rPr lang="es-ES" sz="3200" dirty="0" err="1" smtClean="0"/>
              <a:t>és</a:t>
            </a:r>
            <a:r>
              <a:rPr lang="es-ES" sz="3200" dirty="0" smtClean="0"/>
              <a:t> de las cuales</a:t>
            </a:r>
            <a:r>
              <a:rPr lang="es-CL" sz="3200" dirty="0" smtClean="0"/>
              <a:t> </a:t>
            </a:r>
            <a:r>
              <a:rPr lang="es-CL" sz="3200" dirty="0"/>
              <a:t>el envejecimiento de la población afecta el crecimiento económico</a:t>
            </a:r>
          </a:p>
        </p:txBody>
      </p:sp>
    </p:spTree>
    <p:extLst>
      <p:ext uri="{BB962C8B-B14F-4D97-AF65-F5344CB8AC3E}">
        <p14:creationId xmlns:p14="http://schemas.microsoft.com/office/powerpoint/2010/main" val="15558934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72DEB03-8C32-A044-9EA6-F1A45FA53EE2}"/>
              </a:ext>
            </a:extLst>
          </p:cNvPr>
          <p:cNvSpPr/>
          <p:nvPr/>
        </p:nvSpPr>
        <p:spPr>
          <a:xfrm>
            <a:off x="342900" y="2108084"/>
            <a:ext cx="8305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g(O/P)  =  g(O/L)  +  g(L/P</a:t>
            </a:r>
            <a:r>
              <a:rPr lang="en-US" sz="3200" baseline="-3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20-64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+ g(P</a:t>
            </a:r>
            <a:r>
              <a:rPr lang="en-US" sz="3200" baseline="-3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20-64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P)</a:t>
            </a:r>
            <a:endParaRPr lang="en-US" sz="3200" baseline="-250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xmlns="" id="{3DEE5DE5-D9CE-D94B-8EEE-A8E4E11556EF}"/>
              </a:ext>
            </a:extLst>
          </p:cNvPr>
          <p:cNvSpPr/>
          <p:nvPr/>
        </p:nvSpPr>
        <p:spPr>
          <a:xfrm rot="5400000">
            <a:off x="868203" y="2498263"/>
            <a:ext cx="584774" cy="1330580"/>
          </a:xfrm>
          <a:prstGeom prst="rightBrace">
            <a:avLst/>
          </a:prstGeom>
          <a:ln w="412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xmlns="" id="{B7235A3F-6E3A-7545-843A-B047484FE1AC}"/>
              </a:ext>
            </a:extLst>
          </p:cNvPr>
          <p:cNvSpPr/>
          <p:nvPr/>
        </p:nvSpPr>
        <p:spPr>
          <a:xfrm rot="5400000">
            <a:off x="2673981" y="2498263"/>
            <a:ext cx="584774" cy="1330580"/>
          </a:xfrm>
          <a:prstGeom prst="rightBrac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xmlns="" id="{FF79A4C1-5C1B-BA4D-88D7-D34ECAFCE30E}"/>
              </a:ext>
            </a:extLst>
          </p:cNvPr>
          <p:cNvSpPr/>
          <p:nvPr/>
        </p:nvSpPr>
        <p:spPr>
          <a:xfrm rot="5400000">
            <a:off x="4534948" y="2498912"/>
            <a:ext cx="584774" cy="1330580"/>
          </a:xfrm>
          <a:prstGeom prst="rightBrac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xmlns="" id="{4884343A-AB6C-F74C-AEDE-4131D5E583A1}"/>
              </a:ext>
            </a:extLst>
          </p:cNvPr>
          <p:cNvSpPr/>
          <p:nvPr/>
        </p:nvSpPr>
        <p:spPr>
          <a:xfrm rot="5400000">
            <a:off x="6859942" y="1979696"/>
            <a:ext cx="673126" cy="2457365"/>
          </a:xfrm>
          <a:prstGeom prst="rightBrac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0904931-0A42-6E47-9CCB-55462F7713AD}"/>
              </a:ext>
            </a:extLst>
          </p:cNvPr>
          <p:cNvSpPr txBox="1"/>
          <p:nvPr/>
        </p:nvSpPr>
        <p:spPr>
          <a:xfrm>
            <a:off x="6128704" y="3498366"/>
            <a:ext cx="24573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>
                <a:solidFill>
                  <a:srgbClr val="0070C0"/>
                </a:solidFill>
              </a:rPr>
              <a:t>Crecimiento de la proporción de la población en edad de trabajar</a:t>
            </a:r>
          </a:p>
          <a:p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670E2AE-0780-7745-B606-6AA6CB138472}"/>
              </a:ext>
            </a:extLst>
          </p:cNvPr>
          <p:cNvSpPr txBox="1"/>
          <p:nvPr/>
        </p:nvSpPr>
        <p:spPr>
          <a:xfrm>
            <a:off x="3866041" y="3498366"/>
            <a:ext cx="20071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solidFill>
                  <a:srgbClr val="00B050"/>
                </a:solidFill>
              </a:rPr>
              <a:t>Crecimiento de la tasa de participación laboral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8E20AEB-0BC6-CB46-B4BC-6D2E2BFEDC72}"/>
              </a:ext>
            </a:extLst>
          </p:cNvPr>
          <p:cNvSpPr txBox="1"/>
          <p:nvPr/>
        </p:nvSpPr>
        <p:spPr>
          <a:xfrm>
            <a:off x="1962796" y="3709943"/>
            <a:ext cx="2007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solidFill>
                  <a:srgbClr val="00B050"/>
                </a:solidFill>
              </a:rPr>
              <a:t>Crecimiento de la producción por trabajador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0511D91-49FF-104E-93F1-6682B510570B}"/>
              </a:ext>
            </a:extLst>
          </p:cNvPr>
          <p:cNvSpPr txBox="1"/>
          <p:nvPr/>
        </p:nvSpPr>
        <p:spPr>
          <a:xfrm>
            <a:off x="-24770" y="3652255"/>
            <a:ext cx="2280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solidFill>
                  <a:schemeClr val="tx1"/>
                </a:solidFill>
              </a:rPr>
              <a:t>Crecimiento del</a:t>
            </a:r>
          </a:p>
          <a:p>
            <a:pPr algn="ctr"/>
            <a:r>
              <a:rPr lang="es-CL" sz="2000" dirty="0">
                <a:solidFill>
                  <a:schemeClr val="tx1"/>
                </a:solidFill>
              </a:rPr>
              <a:t>PIB </a:t>
            </a:r>
          </a:p>
          <a:p>
            <a:pPr algn="ctr"/>
            <a:r>
              <a:rPr lang="es-CL" sz="2000" dirty="0">
                <a:solidFill>
                  <a:schemeClr val="tx1"/>
                </a:solidFill>
              </a:rPr>
              <a:t>per </a:t>
            </a:r>
            <a:r>
              <a:rPr lang="es-CL" sz="2000" dirty="0" err="1">
                <a:solidFill>
                  <a:schemeClr val="tx1"/>
                </a:solidFill>
              </a:rPr>
              <a:t>capita</a:t>
            </a:r>
            <a:endParaRPr lang="es-CL" sz="2000" dirty="0">
              <a:solidFill>
                <a:schemeClr val="tx1"/>
              </a:solidFill>
            </a:endParaRPr>
          </a:p>
        </p:txBody>
      </p:sp>
      <p:sp>
        <p:nvSpPr>
          <p:cNvPr id="14" name="Rounded Rectangular Callout 18">
            <a:extLst>
              <a:ext uri="{FF2B5EF4-FFF2-40B4-BE49-F238E27FC236}">
                <a16:creationId xmlns:a16="http://schemas.microsoft.com/office/drawing/2014/main" xmlns="" id="{A70CA1C1-442B-43EB-BD84-B3F802CF8EE5}"/>
              </a:ext>
            </a:extLst>
          </p:cNvPr>
          <p:cNvSpPr/>
          <p:nvPr/>
        </p:nvSpPr>
        <p:spPr>
          <a:xfrm>
            <a:off x="876300" y="133025"/>
            <a:ext cx="7200900" cy="1440872"/>
          </a:xfrm>
          <a:prstGeom prst="wedgeRoundRectCallout">
            <a:avLst>
              <a:gd name="adj1" fmla="val 38715"/>
              <a:gd name="adj2" fmla="val 9425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/>
              <a:t>Dividendo Demográfico e </a:t>
            </a:r>
          </a:p>
          <a:p>
            <a:pPr algn="ctr"/>
            <a:r>
              <a:rPr lang="es-CL" sz="3200" dirty="0"/>
              <a:t>Impuesto Demográfico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43F31EA-0AD1-4736-BC0A-459ACAD33E24}"/>
              </a:ext>
            </a:extLst>
          </p:cNvPr>
          <p:cNvSpPr/>
          <p:nvPr/>
        </p:nvSpPr>
        <p:spPr>
          <a:xfrm>
            <a:off x="178375" y="1919381"/>
            <a:ext cx="5764622" cy="2775618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225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72DEB03-8C32-A044-9EA6-F1A45FA53EE2}"/>
              </a:ext>
            </a:extLst>
          </p:cNvPr>
          <p:cNvSpPr/>
          <p:nvPr/>
        </p:nvSpPr>
        <p:spPr>
          <a:xfrm>
            <a:off x="342900" y="2108084"/>
            <a:ext cx="8305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g(O/P)  =  g(O/L)  +  g(L/P</a:t>
            </a:r>
            <a:r>
              <a:rPr lang="en-US" sz="3200" baseline="-3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20-64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+ g(P</a:t>
            </a:r>
            <a:r>
              <a:rPr lang="en-US" sz="3200" baseline="-3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20-64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P)</a:t>
            </a:r>
            <a:endParaRPr lang="en-US" sz="3200" baseline="-250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xmlns="" id="{3DEE5DE5-D9CE-D94B-8EEE-A8E4E11556EF}"/>
              </a:ext>
            </a:extLst>
          </p:cNvPr>
          <p:cNvSpPr/>
          <p:nvPr/>
        </p:nvSpPr>
        <p:spPr>
          <a:xfrm rot="5400000">
            <a:off x="868203" y="2498263"/>
            <a:ext cx="584774" cy="1330580"/>
          </a:xfrm>
          <a:prstGeom prst="rightBrace">
            <a:avLst/>
          </a:prstGeom>
          <a:ln w="412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xmlns="" id="{B7235A3F-6E3A-7545-843A-B047484FE1AC}"/>
              </a:ext>
            </a:extLst>
          </p:cNvPr>
          <p:cNvSpPr/>
          <p:nvPr/>
        </p:nvSpPr>
        <p:spPr>
          <a:xfrm rot="5400000">
            <a:off x="2673981" y="2498263"/>
            <a:ext cx="584774" cy="1330580"/>
          </a:xfrm>
          <a:prstGeom prst="rightBrac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xmlns="" id="{FF79A4C1-5C1B-BA4D-88D7-D34ECAFCE30E}"/>
              </a:ext>
            </a:extLst>
          </p:cNvPr>
          <p:cNvSpPr/>
          <p:nvPr/>
        </p:nvSpPr>
        <p:spPr>
          <a:xfrm rot="5400000">
            <a:off x="4534948" y="2498912"/>
            <a:ext cx="584774" cy="1330580"/>
          </a:xfrm>
          <a:prstGeom prst="rightBrac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xmlns="" id="{4884343A-AB6C-F74C-AEDE-4131D5E583A1}"/>
              </a:ext>
            </a:extLst>
          </p:cNvPr>
          <p:cNvSpPr/>
          <p:nvPr/>
        </p:nvSpPr>
        <p:spPr>
          <a:xfrm rot="5400000">
            <a:off x="6859942" y="1979696"/>
            <a:ext cx="673126" cy="2457365"/>
          </a:xfrm>
          <a:prstGeom prst="rightBrac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0904931-0A42-6E47-9CCB-55462F7713AD}"/>
              </a:ext>
            </a:extLst>
          </p:cNvPr>
          <p:cNvSpPr txBox="1"/>
          <p:nvPr/>
        </p:nvSpPr>
        <p:spPr>
          <a:xfrm>
            <a:off x="6128704" y="3498366"/>
            <a:ext cx="24573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>
                <a:solidFill>
                  <a:srgbClr val="0070C0"/>
                </a:solidFill>
              </a:rPr>
              <a:t>Crecimiento de la proporción de la población en edad de trabajar</a:t>
            </a:r>
          </a:p>
          <a:p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670E2AE-0780-7745-B606-6AA6CB138472}"/>
              </a:ext>
            </a:extLst>
          </p:cNvPr>
          <p:cNvSpPr txBox="1"/>
          <p:nvPr/>
        </p:nvSpPr>
        <p:spPr>
          <a:xfrm>
            <a:off x="3866041" y="3498366"/>
            <a:ext cx="20071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solidFill>
                  <a:srgbClr val="00B050"/>
                </a:solidFill>
              </a:rPr>
              <a:t>Crecimiento de la tasa de participación laboral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8E20AEB-0BC6-CB46-B4BC-6D2E2BFEDC72}"/>
              </a:ext>
            </a:extLst>
          </p:cNvPr>
          <p:cNvSpPr txBox="1"/>
          <p:nvPr/>
        </p:nvSpPr>
        <p:spPr>
          <a:xfrm>
            <a:off x="1962796" y="3709943"/>
            <a:ext cx="2007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solidFill>
                  <a:srgbClr val="00B050"/>
                </a:solidFill>
              </a:rPr>
              <a:t>Crecimiento de la producción por trabajador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0511D91-49FF-104E-93F1-6682B510570B}"/>
              </a:ext>
            </a:extLst>
          </p:cNvPr>
          <p:cNvSpPr txBox="1"/>
          <p:nvPr/>
        </p:nvSpPr>
        <p:spPr>
          <a:xfrm>
            <a:off x="-24770" y="3652255"/>
            <a:ext cx="2280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solidFill>
                  <a:schemeClr val="tx1"/>
                </a:solidFill>
              </a:rPr>
              <a:t>Crecimiento del</a:t>
            </a:r>
          </a:p>
          <a:p>
            <a:pPr algn="ctr"/>
            <a:r>
              <a:rPr lang="es-CL" sz="2000" dirty="0">
                <a:solidFill>
                  <a:schemeClr val="tx1"/>
                </a:solidFill>
              </a:rPr>
              <a:t>PIB </a:t>
            </a:r>
          </a:p>
          <a:p>
            <a:pPr algn="ctr"/>
            <a:r>
              <a:rPr lang="es-CL" sz="2000" dirty="0">
                <a:solidFill>
                  <a:schemeClr val="tx1"/>
                </a:solidFill>
              </a:rPr>
              <a:t>per </a:t>
            </a:r>
            <a:r>
              <a:rPr lang="es-CL" sz="2000" dirty="0" err="1">
                <a:solidFill>
                  <a:schemeClr val="tx1"/>
                </a:solidFill>
              </a:rPr>
              <a:t>capita</a:t>
            </a:r>
            <a:endParaRPr lang="es-CL" sz="2000" dirty="0">
              <a:solidFill>
                <a:schemeClr val="tx1"/>
              </a:solidFill>
            </a:endParaRPr>
          </a:p>
        </p:txBody>
      </p:sp>
      <p:sp>
        <p:nvSpPr>
          <p:cNvPr id="14" name="Rounded Rectangular Callout 18">
            <a:extLst>
              <a:ext uri="{FF2B5EF4-FFF2-40B4-BE49-F238E27FC236}">
                <a16:creationId xmlns:a16="http://schemas.microsoft.com/office/drawing/2014/main" xmlns="" id="{A70CA1C1-442B-43EB-BD84-B3F802CF8EE5}"/>
              </a:ext>
            </a:extLst>
          </p:cNvPr>
          <p:cNvSpPr/>
          <p:nvPr/>
        </p:nvSpPr>
        <p:spPr>
          <a:xfrm>
            <a:off x="876300" y="133025"/>
            <a:ext cx="7200900" cy="1440872"/>
          </a:xfrm>
          <a:prstGeom prst="wedgeRoundRectCallout">
            <a:avLst>
              <a:gd name="adj1" fmla="val 5751"/>
              <a:gd name="adj2" fmla="val 9338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/>
              <a:t>Dividendo de Género (cambio de la reproducción a la producción)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43F31EA-0AD1-4736-BC0A-459ACAD33E24}"/>
              </a:ext>
            </a:extLst>
          </p:cNvPr>
          <p:cNvSpPr/>
          <p:nvPr/>
        </p:nvSpPr>
        <p:spPr>
          <a:xfrm>
            <a:off x="203200" y="1949988"/>
            <a:ext cx="3797964" cy="271793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928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414901-87CB-7C40-9F53-BF40CC633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85" y="103909"/>
            <a:ext cx="8317523" cy="994172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  <a:latin typeface="+mj-lt"/>
              </a:rPr>
              <a:t>ESQUEMA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D411C03D-4F30-B84E-AC37-9C2604C2D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585" y="1225344"/>
            <a:ext cx="7886700" cy="3145632"/>
          </a:xfrm>
        </p:spPr>
        <p:txBody>
          <a:bodyPr>
            <a:normAutofit/>
          </a:bodyPr>
          <a:lstStyle/>
          <a:p>
            <a:r>
              <a:rPr lang="es-CL" dirty="0">
                <a:latin typeface="+mn-lt"/>
              </a:rPr>
              <a:t>Transición en la estructura etaria</a:t>
            </a:r>
          </a:p>
          <a:p>
            <a:r>
              <a:rPr lang="es-CL" dirty="0">
                <a:latin typeface="+mn-lt"/>
              </a:rPr>
              <a:t>Economía Envejecida</a:t>
            </a:r>
          </a:p>
          <a:p>
            <a:r>
              <a:rPr lang="es-CL" dirty="0"/>
              <a:t>Proyecciones del PIB per </a:t>
            </a:r>
            <a:r>
              <a:rPr lang="es-CL" dirty="0" err="1"/>
              <a:t>capita</a:t>
            </a:r>
            <a:endParaRPr lang="es-CL" dirty="0"/>
          </a:p>
          <a:p>
            <a:r>
              <a:rPr lang="es-CL" dirty="0">
                <a:latin typeface="+mn-lt"/>
              </a:rPr>
              <a:t>Dividendo e impuesto demográficos</a:t>
            </a:r>
            <a:endParaRPr lang="es-CL" dirty="0"/>
          </a:p>
          <a:p>
            <a:endParaRPr lang="es-CL" dirty="0"/>
          </a:p>
          <a:p>
            <a:endParaRPr lang="es-CL" dirty="0"/>
          </a:p>
          <a:p>
            <a:pPr marL="0" indent="0"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5141630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72DEB03-8C32-A044-9EA6-F1A45FA53EE2}"/>
              </a:ext>
            </a:extLst>
          </p:cNvPr>
          <p:cNvSpPr/>
          <p:nvPr/>
        </p:nvSpPr>
        <p:spPr>
          <a:xfrm>
            <a:off x="342900" y="2108084"/>
            <a:ext cx="8305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g(O/P)  =  g(O/L)  +  g(L/P</a:t>
            </a:r>
            <a:r>
              <a:rPr lang="en-US" sz="3200" baseline="-3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20-64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+ g(P</a:t>
            </a:r>
            <a:r>
              <a:rPr lang="en-US" sz="3200" baseline="-3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20-64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P)</a:t>
            </a:r>
            <a:endParaRPr lang="en-US" sz="3200" baseline="-250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xmlns="" id="{3DEE5DE5-D9CE-D94B-8EEE-A8E4E11556EF}"/>
              </a:ext>
            </a:extLst>
          </p:cNvPr>
          <p:cNvSpPr/>
          <p:nvPr/>
        </p:nvSpPr>
        <p:spPr>
          <a:xfrm rot="5400000">
            <a:off x="868203" y="2498263"/>
            <a:ext cx="584774" cy="1330580"/>
          </a:xfrm>
          <a:prstGeom prst="rightBrace">
            <a:avLst/>
          </a:prstGeom>
          <a:ln w="412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xmlns="" id="{B7235A3F-6E3A-7545-843A-B047484FE1AC}"/>
              </a:ext>
            </a:extLst>
          </p:cNvPr>
          <p:cNvSpPr/>
          <p:nvPr/>
        </p:nvSpPr>
        <p:spPr>
          <a:xfrm rot="5400000">
            <a:off x="2673981" y="2498263"/>
            <a:ext cx="584774" cy="1330580"/>
          </a:xfrm>
          <a:prstGeom prst="rightBrac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xmlns="" id="{FF79A4C1-5C1B-BA4D-88D7-D34ECAFCE30E}"/>
              </a:ext>
            </a:extLst>
          </p:cNvPr>
          <p:cNvSpPr/>
          <p:nvPr/>
        </p:nvSpPr>
        <p:spPr>
          <a:xfrm rot="5400000">
            <a:off x="4534948" y="2498912"/>
            <a:ext cx="584774" cy="1330580"/>
          </a:xfrm>
          <a:prstGeom prst="rightBrac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xmlns="" id="{4884343A-AB6C-F74C-AEDE-4131D5E583A1}"/>
              </a:ext>
            </a:extLst>
          </p:cNvPr>
          <p:cNvSpPr/>
          <p:nvPr/>
        </p:nvSpPr>
        <p:spPr>
          <a:xfrm rot="5400000">
            <a:off x="6859942" y="1979696"/>
            <a:ext cx="673126" cy="2457365"/>
          </a:xfrm>
          <a:prstGeom prst="rightBrac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0904931-0A42-6E47-9CCB-55462F7713AD}"/>
              </a:ext>
            </a:extLst>
          </p:cNvPr>
          <p:cNvSpPr txBox="1"/>
          <p:nvPr/>
        </p:nvSpPr>
        <p:spPr>
          <a:xfrm>
            <a:off x="6128704" y="3498366"/>
            <a:ext cx="24573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>
                <a:solidFill>
                  <a:srgbClr val="0070C0"/>
                </a:solidFill>
              </a:rPr>
              <a:t>Crecimiento de la proporción de la población en edad de trabajar</a:t>
            </a:r>
          </a:p>
          <a:p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670E2AE-0780-7745-B606-6AA6CB138472}"/>
              </a:ext>
            </a:extLst>
          </p:cNvPr>
          <p:cNvSpPr txBox="1"/>
          <p:nvPr/>
        </p:nvSpPr>
        <p:spPr>
          <a:xfrm>
            <a:off x="3866041" y="3498366"/>
            <a:ext cx="20071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solidFill>
                  <a:srgbClr val="00B050"/>
                </a:solidFill>
              </a:rPr>
              <a:t>Crecimiento de la tasa de participación laboral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8E20AEB-0BC6-CB46-B4BC-6D2E2BFEDC72}"/>
              </a:ext>
            </a:extLst>
          </p:cNvPr>
          <p:cNvSpPr txBox="1"/>
          <p:nvPr/>
        </p:nvSpPr>
        <p:spPr>
          <a:xfrm>
            <a:off x="1962796" y="3709943"/>
            <a:ext cx="2007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solidFill>
                  <a:srgbClr val="00B050"/>
                </a:solidFill>
              </a:rPr>
              <a:t>Crecimiento de la producción por trabajador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0511D91-49FF-104E-93F1-6682B510570B}"/>
              </a:ext>
            </a:extLst>
          </p:cNvPr>
          <p:cNvSpPr txBox="1"/>
          <p:nvPr/>
        </p:nvSpPr>
        <p:spPr>
          <a:xfrm>
            <a:off x="-24770" y="3652255"/>
            <a:ext cx="2280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solidFill>
                  <a:schemeClr val="tx1"/>
                </a:solidFill>
              </a:rPr>
              <a:t>Crecimiento del</a:t>
            </a:r>
          </a:p>
          <a:p>
            <a:pPr algn="ctr"/>
            <a:r>
              <a:rPr lang="es-CL" sz="2000" dirty="0">
                <a:solidFill>
                  <a:schemeClr val="tx1"/>
                </a:solidFill>
              </a:rPr>
              <a:t>PIB </a:t>
            </a:r>
          </a:p>
          <a:p>
            <a:pPr algn="ctr"/>
            <a:r>
              <a:rPr lang="es-CL" sz="2000" dirty="0">
                <a:solidFill>
                  <a:schemeClr val="tx1"/>
                </a:solidFill>
              </a:rPr>
              <a:t>per </a:t>
            </a:r>
            <a:r>
              <a:rPr lang="es-CL" sz="2000" dirty="0" err="1">
                <a:solidFill>
                  <a:schemeClr val="tx1"/>
                </a:solidFill>
              </a:rPr>
              <a:t>capita</a:t>
            </a:r>
            <a:endParaRPr lang="es-CL" sz="20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43F31EA-0AD1-4736-BC0A-459ACAD33E24}"/>
              </a:ext>
            </a:extLst>
          </p:cNvPr>
          <p:cNvSpPr/>
          <p:nvPr/>
        </p:nvSpPr>
        <p:spPr>
          <a:xfrm>
            <a:off x="203200" y="1949988"/>
            <a:ext cx="1888647" cy="271793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ular Callout 18">
            <a:extLst>
              <a:ext uri="{FF2B5EF4-FFF2-40B4-BE49-F238E27FC236}">
                <a16:creationId xmlns:a16="http://schemas.microsoft.com/office/drawing/2014/main" xmlns="" id="{A70CA1C1-442B-43EB-BD84-B3F802CF8EE5}"/>
              </a:ext>
            </a:extLst>
          </p:cNvPr>
          <p:cNvSpPr/>
          <p:nvPr/>
        </p:nvSpPr>
        <p:spPr>
          <a:xfrm>
            <a:off x="230688" y="133025"/>
            <a:ext cx="8305800" cy="1440872"/>
          </a:xfrm>
          <a:prstGeom prst="wedgeRoundRectCallout">
            <a:avLst>
              <a:gd name="adj1" fmla="val -17442"/>
              <a:gd name="adj2" fmla="val 9208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300" dirty="0"/>
              <a:t>Dividendo de Educación (incremento del capital humano)</a:t>
            </a:r>
          </a:p>
          <a:p>
            <a:pPr algn="ctr"/>
            <a:r>
              <a:rPr lang="es-CL" sz="2300" dirty="0"/>
              <a:t>Segundo dividendo demográfico (incremento del capital físico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A1C2742-1B5E-444A-8E6A-924383DFEEF3}"/>
              </a:ext>
            </a:extLst>
          </p:cNvPr>
          <p:cNvSpPr/>
          <p:nvPr/>
        </p:nvSpPr>
        <p:spPr>
          <a:xfrm>
            <a:off x="4031856" y="2007676"/>
            <a:ext cx="4504632" cy="271793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0218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414901-87CB-7C40-9F53-BF40CC633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85" y="0"/>
            <a:ext cx="8317523" cy="994172"/>
          </a:xfrm>
        </p:spPr>
        <p:txBody>
          <a:bodyPr/>
          <a:lstStyle/>
          <a:p>
            <a:r>
              <a:rPr lang="es-CL" sz="3600" dirty="0">
                <a:solidFill>
                  <a:srgbClr val="00B0F0"/>
                </a:solidFill>
                <a:latin typeface="Arial" panose="020B0604020202020204" pitchFamily="34" charset="0"/>
              </a:rPr>
              <a:t>Todos los dividendos son transitorios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E042C86-978D-3C43-9DC0-98FB0B67B77B}"/>
              </a:ext>
            </a:extLst>
          </p:cNvPr>
          <p:cNvSpPr/>
          <p:nvPr/>
        </p:nvSpPr>
        <p:spPr>
          <a:xfrm>
            <a:off x="398585" y="1127047"/>
            <a:ext cx="819427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impactos de la cambiante distribución por edad sobre la economía son </a:t>
            </a:r>
            <a:r>
              <a:rPr lang="es-CL" sz="3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transitorios</a:t>
            </a:r>
            <a:r>
              <a:rPr lang="es-CL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porque los cambios rápidos en la distribución por edad son </a:t>
            </a:r>
            <a:r>
              <a:rPr lang="es-CL" sz="3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transitorios</a:t>
            </a:r>
            <a:r>
              <a:rPr lang="es-CL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 </a:t>
            </a:r>
          </a:p>
          <a:p>
            <a:endParaRPr lang="es-CL" sz="3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CL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Válido para todos los dividendos:  género, educación, segundo dividendo demográfico.</a:t>
            </a:r>
          </a:p>
        </p:txBody>
      </p:sp>
    </p:spTree>
    <p:extLst>
      <p:ext uri="{BB962C8B-B14F-4D97-AF65-F5344CB8AC3E}">
        <p14:creationId xmlns:p14="http://schemas.microsoft.com/office/powerpoint/2010/main" val="22701123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414901-87CB-7C40-9F53-BF40CC633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85" y="103909"/>
            <a:ext cx="8317523" cy="772391"/>
          </a:xfrm>
        </p:spPr>
        <p:txBody>
          <a:bodyPr/>
          <a:lstStyle/>
          <a:p>
            <a:r>
              <a:rPr lang="es-CL" dirty="0">
                <a:solidFill>
                  <a:srgbClr val="00B0F0"/>
                </a:solidFill>
                <a:latin typeface="+mj-lt"/>
              </a:rPr>
              <a:t>Use la fórmula de descomposición: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D411C03D-4F30-B84E-AC37-9C2604C2D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585" y="998934"/>
            <a:ext cx="7886700" cy="3145632"/>
          </a:xfrm>
        </p:spPr>
        <p:txBody>
          <a:bodyPr>
            <a:normAutofit lnSpcReduction="10000"/>
          </a:bodyPr>
          <a:lstStyle/>
          <a:p>
            <a:r>
              <a:rPr lang="es-CL" sz="2800" dirty="0">
                <a:latin typeface="+mn-lt"/>
              </a:rPr>
              <a:t>Para proyectar el PIB per </a:t>
            </a:r>
            <a:r>
              <a:rPr lang="es-CL" sz="2800" dirty="0" err="1">
                <a:latin typeface="+mn-lt"/>
              </a:rPr>
              <a:t>capita</a:t>
            </a:r>
            <a:r>
              <a:rPr lang="es-CL" sz="2800" dirty="0">
                <a:latin typeface="+mn-lt"/>
              </a:rPr>
              <a:t> en los siguientes 50 años.</a:t>
            </a:r>
          </a:p>
          <a:p>
            <a:r>
              <a:rPr lang="es-CL" sz="2800" dirty="0">
                <a:latin typeface="+mn-lt"/>
              </a:rPr>
              <a:t>Para evaluar las contribuciones relativas de los dividendo e impuesto demográficos; dividendo de género; y otros factores (dividendo de educación, segundo dividendo demográfico, y el cambio tecnológico).</a:t>
            </a:r>
            <a:endParaRPr lang="es-CL" dirty="0"/>
          </a:p>
          <a:p>
            <a:endParaRPr lang="es-CL" dirty="0"/>
          </a:p>
          <a:p>
            <a:pPr marL="0" indent="0"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4958656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414901-87CB-7C40-9F53-BF40CC633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627" y="92468"/>
            <a:ext cx="8145134" cy="994172"/>
          </a:xfrm>
        </p:spPr>
        <p:txBody>
          <a:bodyPr/>
          <a:lstStyle/>
          <a:p>
            <a:r>
              <a:rPr lang="es-CL" dirty="0">
                <a:solidFill>
                  <a:srgbClr val="00B0F0"/>
                </a:solidFill>
              </a:rPr>
              <a:t>Proyectar el PIB per </a:t>
            </a:r>
            <a:r>
              <a:rPr lang="es-CL" dirty="0" err="1">
                <a:solidFill>
                  <a:srgbClr val="00B0F0"/>
                </a:solidFill>
              </a:rPr>
              <a:t>capita</a:t>
            </a:r>
            <a:r>
              <a:rPr lang="es-CL" dirty="0">
                <a:solidFill>
                  <a:srgbClr val="00B0F0"/>
                </a:solidFill>
              </a:rPr>
              <a:t>:</a:t>
            </a:r>
            <a:endParaRPr lang="en-US" dirty="0">
              <a:solidFill>
                <a:srgbClr val="00B0F0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72DEB03-8C32-A044-9EA6-F1A45FA53EE2}"/>
              </a:ext>
            </a:extLst>
          </p:cNvPr>
          <p:cNvSpPr/>
          <p:nvPr/>
        </p:nvSpPr>
        <p:spPr>
          <a:xfrm>
            <a:off x="342900" y="2108084"/>
            <a:ext cx="8305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g(O/P)  =  g(O/L)  +  g(L/P</a:t>
            </a:r>
            <a:r>
              <a:rPr lang="en-US" sz="3200" baseline="-3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20-64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+ g(P</a:t>
            </a:r>
            <a:r>
              <a:rPr lang="en-US" sz="3200" baseline="-3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20-64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P)</a:t>
            </a:r>
            <a:endParaRPr lang="en-US" sz="3200" baseline="-250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xmlns="" id="{3DEE5DE5-D9CE-D94B-8EEE-A8E4E11556EF}"/>
              </a:ext>
            </a:extLst>
          </p:cNvPr>
          <p:cNvSpPr/>
          <p:nvPr/>
        </p:nvSpPr>
        <p:spPr>
          <a:xfrm rot="5400000">
            <a:off x="868203" y="2498263"/>
            <a:ext cx="584774" cy="1330580"/>
          </a:xfrm>
          <a:prstGeom prst="rightBrace">
            <a:avLst/>
          </a:prstGeom>
          <a:ln w="412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xmlns="" id="{B7235A3F-6E3A-7545-843A-B047484FE1AC}"/>
              </a:ext>
            </a:extLst>
          </p:cNvPr>
          <p:cNvSpPr/>
          <p:nvPr/>
        </p:nvSpPr>
        <p:spPr>
          <a:xfrm rot="5400000">
            <a:off x="2673981" y="2498263"/>
            <a:ext cx="584774" cy="1330580"/>
          </a:xfrm>
          <a:prstGeom prst="rightBrac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xmlns="" id="{FF79A4C1-5C1B-BA4D-88D7-D34ECAFCE30E}"/>
              </a:ext>
            </a:extLst>
          </p:cNvPr>
          <p:cNvSpPr/>
          <p:nvPr/>
        </p:nvSpPr>
        <p:spPr>
          <a:xfrm rot="5400000">
            <a:off x="4534948" y="2498912"/>
            <a:ext cx="584774" cy="1330580"/>
          </a:xfrm>
          <a:prstGeom prst="rightBrac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xmlns="" id="{4884343A-AB6C-F74C-AEDE-4131D5E583A1}"/>
              </a:ext>
            </a:extLst>
          </p:cNvPr>
          <p:cNvSpPr/>
          <p:nvPr/>
        </p:nvSpPr>
        <p:spPr>
          <a:xfrm rot="5400000">
            <a:off x="6859942" y="1979696"/>
            <a:ext cx="673126" cy="2457365"/>
          </a:xfrm>
          <a:prstGeom prst="rightBrac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0904931-0A42-6E47-9CCB-55462F7713AD}"/>
              </a:ext>
            </a:extLst>
          </p:cNvPr>
          <p:cNvSpPr txBox="1"/>
          <p:nvPr/>
        </p:nvSpPr>
        <p:spPr>
          <a:xfrm>
            <a:off x="6128704" y="3498366"/>
            <a:ext cx="24573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>
                <a:solidFill>
                  <a:srgbClr val="0070C0"/>
                </a:solidFill>
              </a:rPr>
              <a:t>Crecimiento de la proporción de la población en edad de trabajar</a:t>
            </a:r>
          </a:p>
          <a:p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670E2AE-0780-7745-B606-6AA6CB138472}"/>
              </a:ext>
            </a:extLst>
          </p:cNvPr>
          <p:cNvSpPr txBox="1"/>
          <p:nvPr/>
        </p:nvSpPr>
        <p:spPr>
          <a:xfrm>
            <a:off x="3866041" y="3498366"/>
            <a:ext cx="20071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solidFill>
                  <a:srgbClr val="00B050"/>
                </a:solidFill>
              </a:rPr>
              <a:t>Crecimiento de la tasa de participación laboral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8E20AEB-0BC6-CB46-B4BC-6D2E2BFEDC72}"/>
              </a:ext>
            </a:extLst>
          </p:cNvPr>
          <p:cNvSpPr txBox="1"/>
          <p:nvPr/>
        </p:nvSpPr>
        <p:spPr>
          <a:xfrm>
            <a:off x="1962796" y="3709943"/>
            <a:ext cx="2007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solidFill>
                  <a:srgbClr val="00B050"/>
                </a:solidFill>
              </a:rPr>
              <a:t>Crecimiento de la producción por trabajador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0511D91-49FF-104E-93F1-6682B510570B}"/>
              </a:ext>
            </a:extLst>
          </p:cNvPr>
          <p:cNvSpPr txBox="1"/>
          <p:nvPr/>
        </p:nvSpPr>
        <p:spPr>
          <a:xfrm>
            <a:off x="-24770" y="3652255"/>
            <a:ext cx="2280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solidFill>
                  <a:schemeClr val="tx1"/>
                </a:solidFill>
              </a:rPr>
              <a:t>Crecimiento del</a:t>
            </a:r>
          </a:p>
          <a:p>
            <a:pPr algn="ctr"/>
            <a:r>
              <a:rPr lang="es-CL" sz="2000" dirty="0">
                <a:solidFill>
                  <a:schemeClr val="tx1"/>
                </a:solidFill>
              </a:rPr>
              <a:t>PIB </a:t>
            </a:r>
          </a:p>
          <a:p>
            <a:pPr algn="ctr"/>
            <a:r>
              <a:rPr lang="es-CL" sz="2000" dirty="0">
                <a:solidFill>
                  <a:schemeClr val="tx1"/>
                </a:solidFill>
              </a:rPr>
              <a:t>per </a:t>
            </a:r>
            <a:r>
              <a:rPr lang="es-CL" sz="2000" dirty="0" err="1">
                <a:solidFill>
                  <a:schemeClr val="tx1"/>
                </a:solidFill>
              </a:rPr>
              <a:t>capita</a:t>
            </a:r>
            <a:endParaRPr lang="es-CL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1259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72DEB03-8C32-A044-9EA6-F1A45FA53EE2}"/>
              </a:ext>
            </a:extLst>
          </p:cNvPr>
          <p:cNvSpPr/>
          <p:nvPr/>
        </p:nvSpPr>
        <p:spPr>
          <a:xfrm>
            <a:off x="342900" y="2108084"/>
            <a:ext cx="8305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g(O/P)  =  g(O/L)  +  g(L/P</a:t>
            </a:r>
            <a:r>
              <a:rPr lang="en-US" sz="3200" baseline="-3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20-64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+ g(P</a:t>
            </a:r>
            <a:r>
              <a:rPr lang="en-US" sz="3200" baseline="-3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20-64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P)</a:t>
            </a:r>
            <a:endParaRPr lang="en-US" sz="3200" baseline="-250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xmlns="" id="{3DEE5DE5-D9CE-D94B-8EEE-A8E4E11556EF}"/>
              </a:ext>
            </a:extLst>
          </p:cNvPr>
          <p:cNvSpPr/>
          <p:nvPr/>
        </p:nvSpPr>
        <p:spPr>
          <a:xfrm rot="5400000">
            <a:off x="868203" y="2498263"/>
            <a:ext cx="584774" cy="1330580"/>
          </a:xfrm>
          <a:prstGeom prst="rightBrace">
            <a:avLst/>
          </a:prstGeom>
          <a:ln w="412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xmlns="" id="{B7235A3F-6E3A-7545-843A-B047484FE1AC}"/>
              </a:ext>
            </a:extLst>
          </p:cNvPr>
          <p:cNvSpPr/>
          <p:nvPr/>
        </p:nvSpPr>
        <p:spPr>
          <a:xfrm rot="5400000">
            <a:off x="2673981" y="2498263"/>
            <a:ext cx="584774" cy="1330580"/>
          </a:xfrm>
          <a:prstGeom prst="rightBrac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xmlns="" id="{FF79A4C1-5C1B-BA4D-88D7-D34ECAFCE30E}"/>
              </a:ext>
            </a:extLst>
          </p:cNvPr>
          <p:cNvSpPr/>
          <p:nvPr/>
        </p:nvSpPr>
        <p:spPr>
          <a:xfrm rot="5400000">
            <a:off x="4534948" y="2498912"/>
            <a:ext cx="584774" cy="1330580"/>
          </a:xfrm>
          <a:prstGeom prst="rightBrac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xmlns="" id="{4884343A-AB6C-F74C-AEDE-4131D5E583A1}"/>
              </a:ext>
            </a:extLst>
          </p:cNvPr>
          <p:cNvSpPr/>
          <p:nvPr/>
        </p:nvSpPr>
        <p:spPr>
          <a:xfrm rot="5400000">
            <a:off x="6859942" y="1979696"/>
            <a:ext cx="673126" cy="2457365"/>
          </a:xfrm>
          <a:prstGeom prst="rightBrac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0904931-0A42-6E47-9CCB-55462F7713AD}"/>
              </a:ext>
            </a:extLst>
          </p:cNvPr>
          <p:cNvSpPr txBox="1"/>
          <p:nvPr/>
        </p:nvSpPr>
        <p:spPr>
          <a:xfrm>
            <a:off x="6128704" y="3498366"/>
            <a:ext cx="24573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>
                <a:solidFill>
                  <a:srgbClr val="0070C0"/>
                </a:solidFill>
              </a:rPr>
              <a:t>Crecimiento de la proporción de la población en edad de trabajar</a:t>
            </a:r>
          </a:p>
          <a:p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670E2AE-0780-7745-B606-6AA6CB138472}"/>
              </a:ext>
            </a:extLst>
          </p:cNvPr>
          <p:cNvSpPr txBox="1"/>
          <p:nvPr/>
        </p:nvSpPr>
        <p:spPr>
          <a:xfrm>
            <a:off x="3866041" y="3498366"/>
            <a:ext cx="20071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solidFill>
                  <a:srgbClr val="00B050"/>
                </a:solidFill>
              </a:rPr>
              <a:t>Crecimiento de la tasa de participación laboral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8E20AEB-0BC6-CB46-B4BC-6D2E2BFEDC72}"/>
              </a:ext>
            </a:extLst>
          </p:cNvPr>
          <p:cNvSpPr txBox="1"/>
          <p:nvPr/>
        </p:nvSpPr>
        <p:spPr>
          <a:xfrm>
            <a:off x="1962796" y="3709943"/>
            <a:ext cx="2007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solidFill>
                  <a:srgbClr val="00B050"/>
                </a:solidFill>
              </a:rPr>
              <a:t>Crecimiento de la producción por trabajador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0511D91-49FF-104E-93F1-6682B510570B}"/>
              </a:ext>
            </a:extLst>
          </p:cNvPr>
          <p:cNvSpPr txBox="1"/>
          <p:nvPr/>
        </p:nvSpPr>
        <p:spPr>
          <a:xfrm>
            <a:off x="-24770" y="3652255"/>
            <a:ext cx="2280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solidFill>
                  <a:schemeClr val="tx1"/>
                </a:solidFill>
              </a:rPr>
              <a:t>Crecimiento del</a:t>
            </a:r>
          </a:p>
          <a:p>
            <a:pPr algn="ctr"/>
            <a:r>
              <a:rPr lang="es-CL" sz="2000" dirty="0">
                <a:solidFill>
                  <a:schemeClr val="tx1"/>
                </a:solidFill>
              </a:rPr>
              <a:t>PIB </a:t>
            </a:r>
          </a:p>
          <a:p>
            <a:pPr algn="ctr"/>
            <a:r>
              <a:rPr lang="es-CL" sz="2000" dirty="0">
                <a:solidFill>
                  <a:schemeClr val="tx1"/>
                </a:solidFill>
              </a:rPr>
              <a:t>per </a:t>
            </a:r>
            <a:r>
              <a:rPr lang="es-CL" sz="2000" dirty="0" err="1">
                <a:solidFill>
                  <a:schemeClr val="tx1"/>
                </a:solidFill>
              </a:rPr>
              <a:t>capita</a:t>
            </a:r>
            <a:endParaRPr lang="es-CL" sz="2000" dirty="0">
              <a:solidFill>
                <a:schemeClr val="tx1"/>
              </a:solidFill>
            </a:endParaRPr>
          </a:p>
        </p:txBody>
      </p:sp>
      <p:sp>
        <p:nvSpPr>
          <p:cNvPr id="14" name="Rounded Rectangular Callout 18">
            <a:extLst>
              <a:ext uri="{FF2B5EF4-FFF2-40B4-BE49-F238E27FC236}">
                <a16:creationId xmlns:a16="http://schemas.microsoft.com/office/drawing/2014/main" xmlns="" id="{A70CA1C1-442B-43EB-BD84-B3F802CF8EE5}"/>
              </a:ext>
            </a:extLst>
          </p:cNvPr>
          <p:cNvSpPr/>
          <p:nvPr/>
        </p:nvSpPr>
        <p:spPr>
          <a:xfrm>
            <a:off x="876300" y="133025"/>
            <a:ext cx="7200900" cy="1440872"/>
          </a:xfrm>
          <a:prstGeom prst="wedgeRoundRectCallout">
            <a:avLst>
              <a:gd name="adj1" fmla="val 38715"/>
              <a:gd name="adj2" fmla="val 9425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/>
              <a:t>Proyecte la población: </a:t>
            </a:r>
          </a:p>
          <a:p>
            <a:pPr algn="ctr"/>
            <a:r>
              <a:rPr lang="es-CL" sz="3200" dirty="0"/>
              <a:t>(Use los datos de Naciones Unidas)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43F31EA-0AD1-4736-BC0A-459ACAD33E24}"/>
              </a:ext>
            </a:extLst>
          </p:cNvPr>
          <p:cNvSpPr/>
          <p:nvPr/>
        </p:nvSpPr>
        <p:spPr>
          <a:xfrm>
            <a:off x="178375" y="1919381"/>
            <a:ext cx="5764622" cy="2775618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7157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72DEB03-8C32-A044-9EA6-F1A45FA53EE2}"/>
              </a:ext>
            </a:extLst>
          </p:cNvPr>
          <p:cNvSpPr/>
          <p:nvPr/>
        </p:nvSpPr>
        <p:spPr>
          <a:xfrm>
            <a:off x="342900" y="2108084"/>
            <a:ext cx="8305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g(O/P)  =  g(O/L)  +  g(L/P</a:t>
            </a:r>
            <a:r>
              <a:rPr lang="en-US" sz="3200" baseline="-3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20-64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+ g(P</a:t>
            </a:r>
            <a:r>
              <a:rPr lang="en-US" sz="3200" baseline="-3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20-64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P)</a:t>
            </a:r>
            <a:endParaRPr lang="en-US" sz="3200" baseline="-250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xmlns="" id="{3DEE5DE5-D9CE-D94B-8EEE-A8E4E11556EF}"/>
              </a:ext>
            </a:extLst>
          </p:cNvPr>
          <p:cNvSpPr/>
          <p:nvPr/>
        </p:nvSpPr>
        <p:spPr>
          <a:xfrm rot="5400000">
            <a:off x="868203" y="2498263"/>
            <a:ext cx="584774" cy="1330580"/>
          </a:xfrm>
          <a:prstGeom prst="rightBrace">
            <a:avLst/>
          </a:prstGeom>
          <a:ln w="412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xmlns="" id="{B7235A3F-6E3A-7545-843A-B047484FE1AC}"/>
              </a:ext>
            </a:extLst>
          </p:cNvPr>
          <p:cNvSpPr/>
          <p:nvPr/>
        </p:nvSpPr>
        <p:spPr>
          <a:xfrm rot="5400000">
            <a:off x="2673981" y="2498263"/>
            <a:ext cx="584774" cy="1330580"/>
          </a:xfrm>
          <a:prstGeom prst="rightBrac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xmlns="" id="{FF79A4C1-5C1B-BA4D-88D7-D34ECAFCE30E}"/>
              </a:ext>
            </a:extLst>
          </p:cNvPr>
          <p:cNvSpPr/>
          <p:nvPr/>
        </p:nvSpPr>
        <p:spPr>
          <a:xfrm rot="5400000">
            <a:off x="4534948" y="2498912"/>
            <a:ext cx="584774" cy="1330580"/>
          </a:xfrm>
          <a:prstGeom prst="rightBrac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xmlns="" id="{4884343A-AB6C-F74C-AEDE-4131D5E583A1}"/>
              </a:ext>
            </a:extLst>
          </p:cNvPr>
          <p:cNvSpPr/>
          <p:nvPr/>
        </p:nvSpPr>
        <p:spPr>
          <a:xfrm rot="5400000">
            <a:off x="6859942" y="1979696"/>
            <a:ext cx="673126" cy="2457365"/>
          </a:xfrm>
          <a:prstGeom prst="rightBrac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0904931-0A42-6E47-9CCB-55462F7713AD}"/>
              </a:ext>
            </a:extLst>
          </p:cNvPr>
          <p:cNvSpPr txBox="1"/>
          <p:nvPr/>
        </p:nvSpPr>
        <p:spPr>
          <a:xfrm>
            <a:off x="6128704" y="3498366"/>
            <a:ext cx="24573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>
                <a:solidFill>
                  <a:srgbClr val="0070C0"/>
                </a:solidFill>
              </a:rPr>
              <a:t>Crecimiento de la proporción de la población en edad de trabajar</a:t>
            </a:r>
          </a:p>
          <a:p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670E2AE-0780-7745-B606-6AA6CB138472}"/>
              </a:ext>
            </a:extLst>
          </p:cNvPr>
          <p:cNvSpPr txBox="1"/>
          <p:nvPr/>
        </p:nvSpPr>
        <p:spPr>
          <a:xfrm>
            <a:off x="3866041" y="3498366"/>
            <a:ext cx="20071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solidFill>
                  <a:srgbClr val="00B050"/>
                </a:solidFill>
              </a:rPr>
              <a:t>Crecimiento de la tasa de participación laboral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8E20AEB-0BC6-CB46-B4BC-6D2E2BFEDC72}"/>
              </a:ext>
            </a:extLst>
          </p:cNvPr>
          <p:cNvSpPr txBox="1"/>
          <p:nvPr/>
        </p:nvSpPr>
        <p:spPr>
          <a:xfrm>
            <a:off x="1962796" y="3709943"/>
            <a:ext cx="2007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solidFill>
                  <a:srgbClr val="00B050"/>
                </a:solidFill>
              </a:rPr>
              <a:t>Crecimiento de la producción por trabajador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0511D91-49FF-104E-93F1-6682B510570B}"/>
              </a:ext>
            </a:extLst>
          </p:cNvPr>
          <p:cNvSpPr txBox="1"/>
          <p:nvPr/>
        </p:nvSpPr>
        <p:spPr>
          <a:xfrm>
            <a:off x="-24770" y="3652255"/>
            <a:ext cx="2280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solidFill>
                  <a:schemeClr val="tx1"/>
                </a:solidFill>
              </a:rPr>
              <a:t>Crecimiento del</a:t>
            </a:r>
          </a:p>
          <a:p>
            <a:pPr algn="ctr"/>
            <a:r>
              <a:rPr lang="es-CL" sz="2000" dirty="0">
                <a:solidFill>
                  <a:schemeClr val="tx1"/>
                </a:solidFill>
              </a:rPr>
              <a:t>PIB </a:t>
            </a:r>
          </a:p>
          <a:p>
            <a:pPr algn="ctr"/>
            <a:r>
              <a:rPr lang="es-CL" sz="2000" dirty="0">
                <a:solidFill>
                  <a:schemeClr val="tx1"/>
                </a:solidFill>
              </a:rPr>
              <a:t>per </a:t>
            </a:r>
            <a:r>
              <a:rPr lang="es-CL" sz="2000" dirty="0" err="1">
                <a:solidFill>
                  <a:schemeClr val="tx1"/>
                </a:solidFill>
              </a:rPr>
              <a:t>capita</a:t>
            </a:r>
            <a:endParaRPr lang="es-CL" sz="2000" dirty="0">
              <a:solidFill>
                <a:schemeClr val="tx1"/>
              </a:solidFill>
            </a:endParaRPr>
          </a:p>
        </p:txBody>
      </p:sp>
      <p:sp>
        <p:nvSpPr>
          <p:cNvPr id="14" name="Rounded Rectangular Callout 18">
            <a:extLst>
              <a:ext uri="{FF2B5EF4-FFF2-40B4-BE49-F238E27FC236}">
                <a16:creationId xmlns:a16="http://schemas.microsoft.com/office/drawing/2014/main" xmlns="" id="{A70CA1C1-442B-43EB-BD84-B3F802CF8EE5}"/>
              </a:ext>
            </a:extLst>
          </p:cNvPr>
          <p:cNvSpPr/>
          <p:nvPr/>
        </p:nvSpPr>
        <p:spPr>
          <a:xfrm>
            <a:off x="563671" y="133025"/>
            <a:ext cx="7861517" cy="1440872"/>
          </a:xfrm>
          <a:prstGeom prst="wedgeRoundRectCallout">
            <a:avLst>
              <a:gd name="adj1" fmla="val 5751"/>
              <a:gd name="adj2" fmla="val 9338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/>
              <a:t>Proyecte la tasa de participación laboral: </a:t>
            </a:r>
          </a:p>
          <a:p>
            <a:pPr algn="ctr"/>
            <a:r>
              <a:rPr lang="es-CL" sz="3200" dirty="0"/>
              <a:t>(Supuestos de la igualdad de género)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43F31EA-0AD1-4736-BC0A-459ACAD33E24}"/>
              </a:ext>
            </a:extLst>
          </p:cNvPr>
          <p:cNvSpPr/>
          <p:nvPr/>
        </p:nvSpPr>
        <p:spPr>
          <a:xfrm>
            <a:off x="203200" y="1949988"/>
            <a:ext cx="3797964" cy="271793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070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72DEB03-8C32-A044-9EA6-F1A45FA53EE2}"/>
              </a:ext>
            </a:extLst>
          </p:cNvPr>
          <p:cNvSpPr/>
          <p:nvPr/>
        </p:nvSpPr>
        <p:spPr>
          <a:xfrm>
            <a:off x="342900" y="2108084"/>
            <a:ext cx="8305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g(O/P)  =  g(O/L)  +  g(L/P</a:t>
            </a:r>
            <a:r>
              <a:rPr lang="en-US" sz="3200" baseline="-3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20-64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+ g(P</a:t>
            </a:r>
            <a:r>
              <a:rPr lang="en-US" sz="3200" baseline="-3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20-64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P)</a:t>
            </a:r>
            <a:endParaRPr lang="en-US" sz="3200" baseline="-250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xmlns="" id="{3DEE5DE5-D9CE-D94B-8EEE-A8E4E11556EF}"/>
              </a:ext>
            </a:extLst>
          </p:cNvPr>
          <p:cNvSpPr/>
          <p:nvPr/>
        </p:nvSpPr>
        <p:spPr>
          <a:xfrm rot="5400000">
            <a:off x="868203" y="2498263"/>
            <a:ext cx="584774" cy="1330580"/>
          </a:xfrm>
          <a:prstGeom prst="rightBrace">
            <a:avLst/>
          </a:prstGeom>
          <a:ln w="412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xmlns="" id="{B7235A3F-6E3A-7545-843A-B047484FE1AC}"/>
              </a:ext>
            </a:extLst>
          </p:cNvPr>
          <p:cNvSpPr/>
          <p:nvPr/>
        </p:nvSpPr>
        <p:spPr>
          <a:xfrm rot="5400000">
            <a:off x="2673981" y="2498263"/>
            <a:ext cx="584774" cy="1330580"/>
          </a:xfrm>
          <a:prstGeom prst="rightBrac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xmlns="" id="{FF79A4C1-5C1B-BA4D-88D7-D34ECAFCE30E}"/>
              </a:ext>
            </a:extLst>
          </p:cNvPr>
          <p:cNvSpPr/>
          <p:nvPr/>
        </p:nvSpPr>
        <p:spPr>
          <a:xfrm rot="5400000">
            <a:off x="4534948" y="2498912"/>
            <a:ext cx="584774" cy="1330580"/>
          </a:xfrm>
          <a:prstGeom prst="rightBrac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xmlns="" id="{4884343A-AB6C-F74C-AEDE-4131D5E583A1}"/>
              </a:ext>
            </a:extLst>
          </p:cNvPr>
          <p:cNvSpPr/>
          <p:nvPr/>
        </p:nvSpPr>
        <p:spPr>
          <a:xfrm rot="5400000">
            <a:off x="6859942" y="1979696"/>
            <a:ext cx="673126" cy="2457365"/>
          </a:xfrm>
          <a:prstGeom prst="rightBrac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0904931-0A42-6E47-9CCB-55462F7713AD}"/>
              </a:ext>
            </a:extLst>
          </p:cNvPr>
          <p:cNvSpPr txBox="1"/>
          <p:nvPr/>
        </p:nvSpPr>
        <p:spPr>
          <a:xfrm>
            <a:off x="6128704" y="3498366"/>
            <a:ext cx="24573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>
                <a:solidFill>
                  <a:srgbClr val="0070C0"/>
                </a:solidFill>
              </a:rPr>
              <a:t>Crecimiento de la proporción de la población en edad de trabajar</a:t>
            </a:r>
          </a:p>
          <a:p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670E2AE-0780-7745-B606-6AA6CB138472}"/>
              </a:ext>
            </a:extLst>
          </p:cNvPr>
          <p:cNvSpPr txBox="1"/>
          <p:nvPr/>
        </p:nvSpPr>
        <p:spPr>
          <a:xfrm>
            <a:off x="3866041" y="3498366"/>
            <a:ext cx="20071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solidFill>
                  <a:srgbClr val="00B050"/>
                </a:solidFill>
              </a:rPr>
              <a:t>Crecimiento de la tasa de participación laboral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8E20AEB-0BC6-CB46-B4BC-6D2E2BFEDC72}"/>
              </a:ext>
            </a:extLst>
          </p:cNvPr>
          <p:cNvSpPr txBox="1"/>
          <p:nvPr/>
        </p:nvSpPr>
        <p:spPr>
          <a:xfrm>
            <a:off x="1962796" y="3709943"/>
            <a:ext cx="2007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solidFill>
                  <a:srgbClr val="00B050"/>
                </a:solidFill>
              </a:rPr>
              <a:t>Crecimiento de la producción por trabajador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0511D91-49FF-104E-93F1-6682B510570B}"/>
              </a:ext>
            </a:extLst>
          </p:cNvPr>
          <p:cNvSpPr txBox="1"/>
          <p:nvPr/>
        </p:nvSpPr>
        <p:spPr>
          <a:xfrm>
            <a:off x="-24770" y="3652255"/>
            <a:ext cx="2280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solidFill>
                  <a:schemeClr val="tx1"/>
                </a:solidFill>
              </a:rPr>
              <a:t>Crecimiento del</a:t>
            </a:r>
          </a:p>
          <a:p>
            <a:pPr algn="ctr"/>
            <a:r>
              <a:rPr lang="es-CL" sz="2000" dirty="0">
                <a:solidFill>
                  <a:schemeClr val="tx1"/>
                </a:solidFill>
              </a:rPr>
              <a:t>PIB </a:t>
            </a:r>
          </a:p>
          <a:p>
            <a:pPr algn="ctr"/>
            <a:r>
              <a:rPr lang="es-CL" sz="2000" dirty="0">
                <a:solidFill>
                  <a:schemeClr val="tx1"/>
                </a:solidFill>
              </a:rPr>
              <a:t>per </a:t>
            </a:r>
            <a:r>
              <a:rPr lang="es-CL" sz="2000" dirty="0" err="1">
                <a:solidFill>
                  <a:schemeClr val="tx1"/>
                </a:solidFill>
              </a:rPr>
              <a:t>capita</a:t>
            </a:r>
            <a:endParaRPr lang="es-CL" sz="20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43F31EA-0AD1-4736-BC0A-459ACAD33E24}"/>
              </a:ext>
            </a:extLst>
          </p:cNvPr>
          <p:cNvSpPr/>
          <p:nvPr/>
        </p:nvSpPr>
        <p:spPr>
          <a:xfrm>
            <a:off x="203200" y="1949988"/>
            <a:ext cx="1888647" cy="271793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ular Callout 18">
            <a:extLst>
              <a:ext uri="{FF2B5EF4-FFF2-40B4-BE49-F238E27FC236}">
                <a16:creationId xmlns:a16="http://schemas.microsoft.com/office/drawing/2014/main" xmlns="" id="{A70CA1C1-442B-43EB-BD84-B3F802CF8EE5}"/>
              </a:ext>
            </a:extLst>
          </p:cNvPr>
          <p:cNvSpPr/>
          <p:nvPr/>
        </p:nvSpPr>
        <p:spPr>
          <a:xfrm>
            <a:off x="230688" y="133025"/>
            <a:ext cx="8305800" cy="1440872"/>
          </a:xfrm>
          <a:prstGeom prst="wedgeRoundRectCallout">
            <a:avLst>
              <a:gd name="adj1" fmla="val -17442"/>
              <a:gd name="adj2" fmla="val 9208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300" dirty="0"/>
              <a:t>Truco: Use el modelo de la OCDE</a:t>
            </a:r>
          </a:p>
          <a:p>
            <a:pPr algn="ctr"/>
            <a:r>
              <a:rPr lang="es-CL" sz="2300" dirty="0"/>
              <a:t>Crecimiento de la producción por trabajador como función del PIB per </a:t>
            </a:r>
            <a:r>
              <a:rPr lang="es-CL" sz="2300" dirty="0" err="1"/>
              <a:t>capita</a:t>
            </a:r>
            <a:endParaRPr lang="es-CL" sz="23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A1C2742-1B5E-444A-8E6A-924383DFEEF3}"/>
              </a:ext>
            </a:extLst>
          </p:cNvPr>
          <p:cNvSpPr/>
          <p:nvPr/>
        </p:nvSpPr>
        <p:spPr>
          <a:xfrm>
            <a:off x="4031856" y="2007676"/>
            <a:ext cx="4504632" cy="271793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7865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88817F1-9EAA-6E45-9A66-E49862D8B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018" y="114300"/>
            <a:ext cx="6339963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2458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414901-87CB-7C40-9F53-BF40CC633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627" y="92468"/>
            <a:ext cx="8145134" cy="994172"/>
          </a:xfrm>
        </p:spPr>
        <p:txBody>
          <a:bodyPr/>
          <a:lstStyle/>
          <a:p>
            <a:r>
              <a:rPr lang="es-CL" dirty="0">
                <a:solidFill>
                  <a:srgbClr val="00B0F0"/>
                </a:solidFill>
              </a:rPr>
              <a:t>Proyectar el PIB per </a:t>
            </a:r>
            <a:r>
              <a:rPr lang="es-CL" dirty="0" err="1">
                <a:solidFill>
                  <a:srgbClr val="00B0F0"/>
                </a:solidFill>
              </a:rPr>
              <a:t>capita</a:t>
            </a:r>
            <a:r>
              <a:rPr lang="es-CL" dirty="0">
                <a:solidFill>
                  <a:srgbClr val="00B0F0"/>
                </a:solidFill>
              </a:rPr>
              <a:t>:</a:t>
            </a:r>
            <a:endParaRPr lang="en-US" dirty="0">
              <a:solidFill>
                <a:srgbClr val="00B0F0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72DEB03-8C32-A044-9EA6-F1A45FA53EE2}"/>
              </a:ext>
            </a:extLst>
          </p:cNvPr>
          <p:cNvSpPr/>
          <p:nvPr/>
        </p:nvSpPr>
        <p:spPr>
          <a:xfrm>
            <a:off x="342900" y="2108084"/>
            <a:ext cx="8305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g(O/P)  =  g(O/L)  +  g(L/P</a:t>
            </a:r>
            <a:r>
              <a:rPr lang="en-US" sz="3200" baseline="-3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20-64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+ g(P</a:t>
            </a:r>
            <a:r>
              <a:rPr lang="en-US" sz="3200" baseline="-3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20-64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P)</a:t>
            </a:r>
            <a:endParaRPr lang="en-US" sz="3200" baseline="-250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xmlns="" id="{3DEE5DE5-D9CE-D94B-8EEE-A8E4E11556EF}"/>
              </a:ext>
            </a:extLst>
          </p:cNvPr>
          <p:cNvSpPr/>
          <p:nvPr/>
        </p:nvSpPr>
        <p:spPr>
          <a:xfrm rot="5400000">
            <a:off x="868203" y="2498263"/>
            <a:ext cx="584774" cy="1330580"/>
          </a:xfrm>
          <a:prstGeom prst="rightBrace">
            <a:avLst/>
          </a:prstGeom>
          <a:ln w="412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xmlns="" id="{B7235A3F-6E3A-7545-843A-B047484FE1AC}"/>
              </a:ext>
            </a:extLst>
          </p:cNvPr>
          <p:cNvSpPr/>
          <p:nvPr/>
        </p:nvSpPr>
        <p:spPr>
          <a:xfrm rot="5400000">
            <a:off x="2673981" y="2498263"/>
            <a:ext cx="584774" cy="1330580"/>
          </a:xfrm>
          <a:prstGeom prst="rightBrac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xmlns="" id="{FF79A4C1-5C1B-BA4D-88D7-D34ECAFCE30E}"/>
              </a:ext>
            </a:extLst>
          </p:cNvPr>
          <p:cNvSpPr/>
          <p:nvPr/>
        </p:nvSpPr>
        <p:spPr>
          <a:xfrm rot="5400000">
            <a:off x="4534948" y="2498912"/>
            <a:ext cx="584774" cy="1330580"/>
          </a:xfrm>
          <a:prstGeom prst="rightBrac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xmlns="" id="{4884343A-AB6C-F74C-AEDE-4131D5E583A1}"/>
              </a:ext>
            </a:extLst>
          </p:cNvPr>
          <p:cNvSpPr/>
          <p:nvPr/>
        </p:nvSpPr>
        <p:spPr>
          <a:xfrm rot="5400000">
            <a:off x="6859942" y="1979696"/>
            <a:ext cx="673126" cy="2457365"/>
          </a:xfrm>
          <a:prstGeom prst="rightBrac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0904931-0A42-6E47-9CCB-55462F7713AD}"/>
              </a:ext>
            </a:extLst>
          </p:cNvPr>
          <p:cNvSpPr txBox="1"/>
          <p:nvPr/>
        </p:nvSpPr>
        <p:spPr>
          <a:xfrm>
            <a:off x="6128704" y="3498366"/>
            <a:ext cx="24573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>
                <a:solidFill>
                  <a:srgbClr val="0070C0"/>
                </a:solidFill>
              </a:rPr>
              <a:t>Crecimiento de la proporción de la población en edad de trabajar</a:t>
            </a:r>
          </a:p>
          <a:p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670E2AE-0780-7745-B606-6AA6CB138472}"/>
              </a:ext>
            </a:extLst>
          </p:cNvPr>
          <p:cNvSpPr txBox="1"/>
          <p:nvPr/>
        </p:nvSpPr>
        <p:spPr>
          <a:xfrm>
            <a:off x="3866041" y="3498366"/>
            <a:ext cx="20071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solidFill>
                  <a:srgbClr val="00B050"/>
                </a:solidFill>
              </a:rPr>
              <a:t>Crecimiento de la tasa de participación laboral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8E20AEB-0BC6-CB46-B4BC-6D2E2BFEDC72}"/>
              </a:ext>
            </a:extLst>
          </p:cNvPr>
          <p:cNvSpPr txBox="1"/>
          <p:nvPr/>
        </p:nvSpPr>
        <p:spPr>
          <a:xfrm>
            <a:off x="1962796" y="3709943"/>
            <a:ext cx="2007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solidFill>
                  <a:srgbClr val="00B050"/>
                </a:solidFill>
              </a:rPr>
              <a:t>Crecimiento de la producción por trabajador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0511D91-49FF-104E-93F1-6682B510570B}"/>
              </a:ext>
            </a:extLst>
          </p:cNvPr>
          <p:cNvSpPr txBox="1"/>
          <p:nvPr/>
        </p:nvSpPr>
        <p:spPr>
          <a:xfrm>
            <a:off x="-24770" y="3652255"/>
            <a:ext cx="2280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solidFill>
                  <a:schemeClr val="tx1"/>
                </a:solidFill>
              </a:rPr>
              <a:t>Crecimiento del</a:t>
            </a:r>
          </a:p>
          <a:p>
            <a:pPr algn="ctr"/>
            <a:r>
              <a:rPr lang="es-CL" sz="2000" dirty="0">
                <a:solidFill>
                  <a:schemeClr val="tx1"/>
                </a:solidFill>
              </a:rPr>
              <a:t>PIB </a:t>
            </a:r>
          </a:p>
          <a:p>
            <a:pPr algn="ctr"/>
            <a:r>
              <a:rPr lang="es-CL" sz="2000" dirty="0">
                <a:solidFill>
                  <a:schemeClr val="tx1"/>
                </a:solidFill>
              </a:rPr>
              <a:t>per </a:t>
            </a:r>
            <a:r>
              <a:rPr lang="es-CL" sz="2000" dirty="0" err="1">
                <a:solidFill>
                  <a:schemeClr val="tx1"/>
                </a:solidFill>
              </a:rPr>
              <a:t>capita</a:t>
            </a:r>
            <a:endParaRPr lang="es-CL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0170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414901-87CB-7C40-9F53-BF40CC633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924" y="203200"/>
            <a:ext cx="7280152" cy="800100"/>
          </a:xfrm>
        </p:spPr>
        <p:txBody>
          <a:bodyPr/>
          <a:lstStyle/>
          <a:p>
            <a:pPr algn="ctr"/>
            <a:r>
              <a:rPr lang="es-CL" sz="3200" dirty="0">
                <a:solidFill>
                  <a:srgbClr val="00B0F0"/>
                </a:solidFill>
                <a:latin typeface="Arial" panose="020B0604020202020204" pitchFamily="34" charset="0"/>
              </a:rPr>
              <a:t>Método 2: Enfoque CNT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B96DB42-10F3-EA4B-B66B-426F54D6B802}"/>
              </a:ext>
            </a:extLst>
          </p:cNvPr>
          <p:cNvSpPr txBox="1"/>
          <p:nvPr/>
        </p:nvSpPr>
        <p:spPr>
          <a:xfrm>
            <a:off x="1181100" y="1689100"/>
            <a:ext cx="31369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dirty="0"/>
              <a:t>Use el ingreso laboral por edad, y(x).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FF36D2C-A15E-E749-BB0D-696CFB999D3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7"/>
          <a:stretch/>
        </p:blipFill>
        <p:spPr>
          <a:xfrm>
            <a:off x="4821176" y="1003300"/>
            <a:ext cx="3848100" cy="357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98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414901-87CB-7C40-9F53-BF40CC633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937" y="1769410"/>
            <a:ext cx="7991606" cy="994172"/>
          </a:xfrm>
        </p:spPr>
        <p:txBody>
          <a:bodyPr/>
          <a:lstStyle/>
          <a:p>
            <a:r>
              <a:rPr lang="es-CL" dirty="0">
                <a:solidFill>
                  <a:srgbClr val="00B0F0"/>
                </a:solidFill>
                <a:latin typeface="Arial" panose="020B0604020202020204" pitchFamily="34" charset="0"/>
              </a:rPr>
              <a:t>TRANSICIÓN EN LA ESTRUCTURA ETARIA</a:t>
            </a:r>
          </a:p>
        </p:txBody>
      </p:sp>
    </p:spTree>
    <p:extLst>
      <p:ext uri="{BB962C8B-B14F-4D97-AF65-F5344CB8AC3E}">
        <p14:creationId xmlns:p14="http://schemas.microsoft.com/office/powerpoint/2010/main" val="12812377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414901-87CB-7C40-9F53-BF40CC633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433" y="270268"/>
            <a:ext cx="8145134" cy="994172"/>
          </a:xfrm>
        </p:spPr>
        <p:txBody>
          <a:bodyPr/>
          <a:lstStyle/>
          <a:p>
            <a:r>
              <a:rPr lang="es-CL" dirty="0">
                <a:solidFill>
                  <a:srgbClr val="00B0F0"/>
                </a:solidFill>
                <a:latin typeface="Arial" panose="020B0604020202020204" pitchFamily="34" charset="0"/>
              </a:rPr>
              <a:t>PIB per </a:t>
            </a:r>
            <a:r>
              <a:rPr lang="es-CL" dirty="0" err="1">
                <a:solidFill>
                  <a:srgbClr val="00B0F0"/>
                </a:solidFill>
                <a:latin typeface="Arial" panose="020B0604020202020204" pitchFamily="34" charset="0"/>
              </a:rPr>
              <a:t>capita</a:t>
            </a:r>
            <a:r>
              <a:rPr lang="es-CL" dirty="0">
                <a:solidFill>
                  <a:srgbClr val="00B0F0"/>
                </a:solidFill>
                <a:latin typeface="Arial" panose="020B0604020202020204" pitchFamily="34" charset="0"/>
              </a:rPr>
              <a:t>:  </a:t>
            </a:r>
            <a:br>
              <a:rPr lang="es-CL" dirty="0">
                <a:solidFill>
                  <a:srgbClr val="00B0F0"/>
                </a:solidFill>
                <a:latin typeface="Arial" panose="020B0604020202020204" pitchFamily="34" charset="0"/>
              </a:rPr>
            </a:br>
            <a:r>
              <a:rPr lang="es-CL" dirty="0">
                <a:solidFill>
                  <a:srgbClr val="00B0F0"/>
                </a:solidFill>
                <a:latin typeface="Arial" panose="020B0604020202020204" pitchFamily="34" charset="0"/>
              </a:rPr>
              <a:t>Producción como función del gasto salarial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72DEB03-8C32-A044-9EA6-F1A45FA53EE2}"/>
              </a:ext>
            </a:extLst>
          </p:cNvPr>
          <p:cNvSpPr/>
          <p:nvPr/>
        </p:nvSpPr>
        <p:spPr>
          <a:xfrm>
            <a:off x="499433" y="1986975"/>
            <a:ext cx="76948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/ P  =          k    *           Y       /      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007B1FE-B21D-2B4E-A602-2B8A52B5C97C}"/>
              </a:ext>
            </a:extLst>
          </p:cNvPr>
          <p:cNvSpPr txBox="1"/>
          <p:nvPr/>
        </p:nvSpPr>
        <p:spPr>
          <a:xfrm>
            <a:off x="-24770" y="3652255"/>
            <a:ext cx="2280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PIB 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per capita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C5E0337-1EAC-024D-8DB6-2A0EE0410D93}"/>
              </a:ext>
            </a:extLst>
          </p:cNvPr>
          <p:cNvSpPr txBox="1"/>
          <p:nvPr/>
        </p:nvSpPr>
        <p:spPr>
          <a:xfrm>
            <a:off x="1918330" y="3652255"/>
            <a:ext cx="2280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solidFill>
                  <a:schemeClr val="tx1"/>
                </a:solidFill>
              </a:rPr>
              <a:t>Gasto salarial como proporción del PIB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7DB2114-19EC-BF46-AFB7-8AB4909DAFEB}"/>
              </a:ext>
            </a:extLst>
          </p:cNvPr>
          <p:cNvSpPr txBox="1"/>
          <p:nvPr/>
        </p:nvSpPr>
        <p:spPr>
          <a:xfrm>
            <a:off x="4198430" y="3652255"/>
            <a:ext cx="2280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solidFill>
                  <a:schemeClr val="tx1"/>
                </a:solidFill>
              </a:rPr>
              <a:t>Gasto salarial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6FC7259-AE8B-EC46-9E30-3587720E29F3}"/>
              </a:ext>
            </a:extLst>
          </p:cNvPr>
          <p:cNvSpPr txBox="1"/>
          <p:nvPr/>
        </p:nvSpPr>
        <p:spPr>
          <a:xfrm>
            <a:off x="6141530" y="3619532"/>
            <a:ext cx="2280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Población total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xmlns="" id="{8E589A8A-3365-214C-AC47-D69403E1EA1F}"/>
              </a:ext>
            </a:extLst>
          </p:cNvPr>
          <p:cNvSpPr/>
          <p:nvPr/>
        </p:nvSpPr>
        <p:spPr>
          <a:xfrm rot="5400000">
            <a:off x="868203" y="2498263"/>
            <a:ext cx="584774" cy="1330580"/>
          </a:xfrm>
          <a:prstGeom prst="rightBrace">
            <a:avLst/>
          </a:prstGeom>
          <a:ln w="412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xmlns="" id="{7836CB31-38B0-5148-9543-44030E351DD6}"/>
              </a:ext>
            </a:extLst>
          </p:cNvPr>
          <p:cNvSpPr/>
          <p:nvPr/>
        </p:nvSpPr>
        <p:spPr>
          <a:xfrm rot="5400000">
            <a:off x="2900203" y="2498263"/>
            <a:ext cx="584774" cy="1330580"/>
          </a:xfrm>
          <a:prstGeom prst="rightBrace">
            <a:avLst/>
          </a:prstGeom>
          <a:ln w="412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xmlns="" id="{AE697893-21C8-D845-8FA6-D9E8A796133E}"/>
              </a:ext>
            </a:extLst>
          </p:cNvPr>
          <p:cNvSpPr/>
          <p:nvPr/>
        </p:nvSpPr>
        <p:spPr>
          <a:xfrm rot="5400000">
            <a:off x="4956528" y="2436861"/>
            <a:ext cx="584774" cy="1330580"/>
          </a:xfrm>
          <a:prstGeom prst="rightBrace">
            <a:avLst/>
          </a:prstGeom>
          <a:ln w="412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xmlns="" id="{3B2F663D-429A-7F4C-9EF7-79C9682E7377}"/>
              </a:ext>
            </a:extLst>
          </p:cNvPr>
          <p:cNvSpPr/>
          <p:nvPr/>
        </p:nvSpPr>
        <p:spPr>
          <a:xfrm rot="5400000">
            <a:off x="6761868" y="2392340"/>
            <a:ext cx="584774" cy="1330580"/>
          </a:xfrm>
          <a:prstGeom prst="rightBrace">
            <a:avLst/>
          </a:prstGeom>
          <a:ln w="412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0734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414901-87CB-7C40-9F53-BF40CC633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433" y="270268"/>
            <a:ext cx="8145134" cy="994172"/>
          </a:xfrm>
        </p:spPr>
        <p:txBody>
          <a:bodyPr/>
          <a:lstStyle/>
          <a:p>
            <a:r>
              <a:rPr lang="es-CL" dirty="0">
                <a:solidFill>
                  <a:srgbClr val="00B0F0"/>
                </a:solidFill>
                <a:latin typeface="Arial" panose="020B0604020202020204" pitchFamily="34" charset="0"/>
              </a:rPr>
              <a:t>PIB per </a:t>
            </a:r>
            <a:r>
              <a:rPr lang="es-CL" dirty="0" err="1">
                <a:solidFill>
                  <a:srgbClr val="00B0F0"/>
                </a:solidFill>
                <a:latin typeface="Arial" panose="020B0604020202020204" pitchFamily="34" charset="0"/>
              </a:rPr>
              <a:t>capita</a:t>
            </a:r>
            <a:r>
              <a:rPr lang="es-CL" dirty="0">
                <a:solidFill>
                  <a:srgbClr val="00B0F0"/>
                </a:solidFill>
                <a:latin typeface="Arial" panose="020B0604020202020204" pitchFamily="34" charset="0"/>
              </a:rPr>
              <a:t>:  </a:t>
            </a:r>
            <a:br>
              <a:rPr lang="es-CL" dirty="0">
                <a:solidFill>
                  <a:srgbClr val="00B0F0"/>
                </a:solidFill>
                <a:latin typeface="Arial" panose="020B0604020202020204" pitchFamily="34" charset="0"/>
              </a:rPr>
            </a:br>
            <a:r>
              <a:rPr lang="es-CL" dirty="0">
                <a:solidFill>
                  <a:srgbClr val="00B0F0"/>
                </a:solidFill>
                <a:latin typeface="Arial" panose="020B0604020202020204" pitchFamily="34" charset="0"/>
              </a:rPr>
              <a:t>Agregue una dimensión temporal.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72DEB03-8C32-A044-9EA6-F1A45FA53EE2}"/>
              </a:ext>
            </a:extLst>
          </p:cNvPr>
          <p:cNvSpPr/>
          <p:nvPr/>
        </p:nvSpPr>
        <p:spPr>
          <a:xfrm>
            <a:off x="495300" y="1581185"/>
            <a:ext cx="76948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/ P  =          k    *           Y       /      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CE39C16-1159-6E49-B378-998C10E0BB2C}"/>
              </a:ext>
            </a:extLst>
          </p:cNvPr>
          <p:cNvSpPr/>
          <p:nvPr/>
        </p:nvSpPr>
        <p:spPr>
          <a:xfrm>
            <a:off x="495300" y="2685153"/>
            <a:ext cx="76948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O(t)/P(t)  =     k    *         Y(t)       /      P(t)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CED608A-D70E-644A-8F0C-3E4DCB868018}"/>
              </a:ext>
            </a:extLst>
          </p:cNvPr>
          <p:cNvSpPr txBox="1"/>
          <p:nvPr/>
        </p:nvSpPr>
        <p:spPr>
          <a:xfrm>
            <a:off x="1981200" y="4305300"/>
            <a:ext cx="5534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Nota a los economistas:  Función de Producción de Cobb-Douglas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FC663C51-029C-704D-877E-5415972ED569}"/>
              </a:ext>
            </a:extLst>
          </p:cNvPr>
          <p:cNvCxnSpPr>
            <a:cxnSpLocks/>
          </p:cNvCxnSpPr>
          <p:nvPr/>
        </p:nvCxnSpPr>
        <p:spPr>
          <a:xfrm flipV="1">
            <a:off x="2324100" y="3269928"/>
            <a:ext cx="850900" cy="10353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4736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414901-87CB-7C40-9F53-BF40CC633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433" y="270268"/>
            <a:ext cx="8145134" cy="994172"/>
          </a:xfrm>
        </p:spPr>
        <p:txBody>
          <a:bodyPr/>
          <a:lstStyle/>
          <a:p>
            <a:r>
              <a:rPr lang="es-CL" dirty="0">
                <a:solidFill>
                  <a:srgbClr val="00B0F0"/>
                </a:solidFill>
              </a:rPr>
              <a:t>PIB per </a:t>
            </a:r>
            <a:r>
              <a:rPr lang="es-CL" dirty="0" err="1">
                <a:solidFill>
                  <a:srgbClr val="00B0F0"/>
                </a:solidFill>
              </a:rPr>
              <a:t>capita</a:t>
            </a:r>
            <a:r>
              <a:rPr lang="es-CL" dirty="0">
                <a:solidFill>
                  <a:srgbClr val="00B0F0"/>
                </a:solidFill>
              </a:rPr>
              <a:t>:  </a:t>
            </a:r>
            <a:br>
              <a:rPr lang="es-CL" dirty="0">
                <a:solidFill>
                  <a:srgbClr val="00B0F0"/>
                </a:solidFill>
              </a:rPr>
            </a:br>
            <a:r>
              <a:rPr lang="es-CL" dirty="0">
                <a:solidFill>
                  <a:srgbClr val="00B0F0"/>
                </a:solidFill>
              </a:rPr>
              <a:t>Agregue una dimensión de edad.</a:t>
            </a:r>
            <a:endParaRPr lang="en-US" dirty="0">
              <a:solidFill>
                <a:srgbClr val="00B0F0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72DEB03-8C32-A044-9EA6-F1A45FA53EE2}"/>
              </a:ext>
            </a:extLst>
          </p:cNvPr>
          <p:cNvSpPr/>
          <p:nvPr/>
        </p:nvSpPr>
        <p:spPr>
          <a:xfrm>
            <a:off x="495300" y="1581185"/>
            <a:ext cx="76948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/ P  =          k    *           Y       /      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CE39C16-1159-6E49-B378-998C10E0BB2C}"/>
              </a:ext>
            </a:extLst>
          </p:cNvPr>
          <p:cNvSpPr/>
          <p:nvPr/>
        </p:nvSpPr>
        <p:spPr>
          <a:xfrm>
            <a:off x="495300" y="2685153"/>
            <a:ext cx="76948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O(t)/P(t)  =     k      *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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y(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x,t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)*p(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x,t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/   P(t)</a:t>
            </a:r>
          </a:p>
        </p:txBody>
      </p:sp>
    </p:spTree>
    <p:extLst>
      <p:ext uri="{BB962C8B-B14F-4D97-AF65-F5344CB8AC3E}">
        <p14:creationId xmlns:p14="http://schemas.microsoft.com/office/powerpoint/2010/main" val="35688918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414901-87CB-7C40-9F53-BF40CC633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04" y="270268"/>
            <a:ext cx="8837111" cy="994172"/>
          </a:xfrm>
        </p:spPr>
        <p:txBody>
          <a:bodyPr/>
          <a:lstStyle/>
          <a:p>
            <a:r>
              <a:rPr lang="es-CL" dirty="0">
                <a:solidFill>
                  <a:srgbClr val="00B0F0"/>
                </a:solidFill>
              </a:rPr>
              <a:t>PIB</a:t>
            </a:r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</a:rPr>
              <a:t> per capita:  </a:t>
            </a:r>
            <a:br>
              <a:rPr lang="en-US" dirty="0">
                <a:solidFill>
                  <a:srgbClr val="00B0F0"/>
                </a:solidFill>
                <a:latin typeface="Arial" panose="020B0604020202020204" pitchFamily="34" charset="0"/>
              </a:rPr>
            </a:br>
            <a:r>
              <a:rPr lang="es-CL" sz="2800" dirty="0">
                <a:solidFill>
                  <a:srgbClr val="00B0F0"/>
                </a:solidFill>
                <a:latin typeface="Arial" panose="020B0604020202020204" pitchFamily="34" charset="0"/>
              </a:rPr>
              <a:t>ingresos laborales = (</a:t>
            </a:r>
            <a:r>
              <a:rPr lang="es-CL" sz="2800" dirty="0">
                <a:solidFill>
                  <a:srgbClr val="00B0F0"/>
                </a:solidFill>
              </a:rPr>
              <a:t>¿</a:t>
            </a:r>
            <a:r>
              <a:rPr lang="es-CL" sz="2800" dirty="0">
                <a:solidFill>
                  <a:srgbClr val="00B0F0"/>
                </a:solidFill>
                <a:latin typeface="Arial" panose="020B0604020202020204" pitchFamily="34" charset="0"/>
              </a:rPr>
              <a:t>en fuerza de trabajo?) * salario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CE39C16-1159-6E49-B378-998C10E0BB2C}"/>
              </a:ext>
            </a:extLst>
          </p:cNvPr>
          <p:cNvSpPr/>
          <p:nvPr/>
        </p:nvSpPr>
        <p:spPr>
          <a:xfrm>
            <a:off x="499433" y="1681853"/>
            <a:ext cx="76948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O(t)/P(t)  =   k    *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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y(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x,t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)*p(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x,t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/   P(t)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A56D9BC-3E13-FE45-B98E-954780AC454B}"/>
              </a:ext>
            </a:extLst>
          </p:cNvPr>
          <p:cNvSpPr/>
          <p:nvPr/>
        </p:nvSpPr>
        <p:spPr>
          <a:xfrm>
            <a:off x="499433" y="2876873"/>
            <a:ext cx="76948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=   k    *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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l(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x,t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)*w(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x,t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)*p(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x,t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/   P(t)</a:t>
            </a:r>
          </a:p>
        </p:txBody>
      </p:sp>
    </p:spTree>
    <p:extLst>
      <p:ext uri="{BB962C8B-B14F-4D97-AF65-F5344CB8AC3E}">
        <p14:creationId xmlns:p14="http://schemas.microsoft.com/office/powerpoint/2010/main" val="19195132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414901-87CB-7C40-9F53-BF40CC633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433" y="270268"/>
            <a:ext cx="8145134" cy="1825232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</a:rPr>
              <a:t>PIB per capita:  </a:t>
            </a:r>
            <a:br>
              <a:rPr lang="en-US" dirty="0">
                <a:solidFill>
                  <a:srgbClr val="00B0F0"/>
                </a:solidFill>
                <a:latin typeface="Arial" panose="020B0604020202020204" pitchFamily="34" charset="0"/>
              </a:rPr>
            </a:br>
            <a:r>
              <a:rPr lang="es-CL" dirty="0">
                <a:solidFill>
                  <a:srgbClr val="00B0F0"/>
                </a:solidFill>
              </a:rPr>
              <a:t>l</a:t>
            </a:r>
            <a:r>
              <a:rPr lang="es-CL" dirty="0">
                <a:solidFill>
                  <a:srgbClr val="00B0F0"/>
                </a:solidFill>
                <a:latin typeface="Arial" panose="020B0604020202020204" pitchFamily="34" charset="0"/>
              </a:rPr>
              <a:t>os salarios crecen a lo largo del tiempo a medida que crece la productividad debido a los incrementos en el capital y nuevas tecnologías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A56D9BC-3E13-FE45-B98E-954780AC454B}"/>
              </a:ext>
            </a:extLst>
          </p:cNvPr>
          <p:cNvSpPr/>
          <p:nvPr/>
        </p:nvSpPr>
        <p:spPr>
          <a:xfrm>
            <a:off x="499433" y="2463226"/>
            <a:ext cx="76948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  k      *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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l(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x,t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)*w(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x,t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)*p(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x,t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/   P(t)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254A81D-C056-F64A-ACD6-BA9C42CDA507}"/>
              </a:ext>
            </a:extLst>
          </p:cNvPr>
          <p:cNvSpPr/>
          <p:nvPr/>
        </p:nvSpPr>
        <p:spPr>
          <a:xfrm>
            <a:off x="499433" y="3542727"/>
            <a:ext cx="76948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  k * z(t)  *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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l(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x,t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)*w(x)*p(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x,t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/   P(t)</a:t>
            </a:r>
          </a:p>
        </p:txBody>
      </p:sp>
    </p:spTree>
    <p:extLst>
      <p:ext uri="{BB962C8B-B14F-4D97-AF65-F5344CB8AC3E}">
        <p14:creationId xmlns:p14="http://schemas.microsoft.com/office/powerpoint/2010/main" val="8973843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414901-87CB-7C40-9F53-BF40CC633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433" y="270268"/>
            <a:ext cx="8145134" cy="1101332"/>
          </a:xfrm>
        </p:spPr>
        <p:txBody>
          <a:bodyPr/>
          <a:lstStyle/>
          <a:p>
            <a:r>
              <a:rPr lang="es-CL" dirty="0">
                <a:solidFill>
                  <a:srgbClr val="00B0F0"/>
                </a:solidFill>
                <a:latin typeface="Arial" panose="020B0604020202020204" pitchFamily="34" charset="0"/>
              </a:rPr>
              <a:t>Proyectar el PIB per </a:t>
            </a:r>
            <a:r>
              <a:rPr lang="es-CL" dirty="0" err="1">
                <a:solidFill>
                  <a:srgbClr val="00B0F0"/>
                </a:solidFill>
                <a:latin typeface="Arial" panose="020B0604020202020204" pitchFamily="34" charset="0"/>
              </a:rPr>
              <a:t>capita</a:t>
            </a:r>
            <a:r>
              <a:rPr lang="es-CL" dirty="0">
                <a:solidFill>
                  <a:srgbClr val="00B0F0"/>
                </a:solidFill>
                <a:latin typeface="Arial" panose="020B0604020202020204" pitchFamily="34" charset="0"/>
              </a:rPr>
              <a:t>:  </a:t>
            </a:r>
            <a:br>
              <a:rPr lang="es-CL" dirty="0">
                <a:solidFill>
                  <a:srgbClr val="00B0F0"/>
                </a:solidFill>
                <a:latin typeface="Arial" panose="020B0604020202020204" pitchFamily="34" charset="0"/>
              </a:rPr>
            </a:br>
            <a:endParaRPr lang="es-CL" dirty="0">
              <a:solidFill>
                <a:srgbClr val="00B0F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254A81D-C056-F64A-ACD6-BA9C42CDA507}"/>
              </a:ext>
            </a:extLst>
          </p:cNvPr>
          <p:cNvSpPr/>
          <p:nvPr/>
        </p:nvSpPr>
        <p:spPr>
          <a:xfrm>
            <a:off x="724564" y="1079212"/>
            <a:ext cx="76948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k * z(t)  *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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l(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x,t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)*w(x)*p(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x,t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/   P(t)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xmlns="" id="{163AF150-5DED-C043-B854-E6798A5A7A94}"/>
              </a:ext>
            </a:extLst>
          </p:cNvPr>
          <p:cNvSpPr/>
          <p:nvPr/>
        </p:nvSpPr>
        <p:spPr>
          <a:xfrm>
            <a:off x="971550" y="2914325"/>
            <a:ext cx="7200900" cy="1440872"/>
          </a:xfrm>
          <a:prstGeom prst="wedgeRoundRectCallout">
            <a:avLst>
              <a:gd name="adj1" fmla="val 15964"/>
              <a:gd name="adj2" fmla="val -13402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/>
              <a:t>Proyecte la población:</a:t>
            </a:r>
          </a:p>
          <a:p>
            <a:pPr algn="ctr"/>
            <a:r>
              <a:rPr lang="es-CL" sz="3200" dirty="0"/>
              <a:t>(Use los datos de Naciones Unidas)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DB3960A-6A64-9441-8998-706AECD98F11}"/>
              </a:ext>
            </a:extLst>
          </p:cNvPr>
          <p:cNvSpPr/>
          <p:nvPr/>
        </p:nvSpPr>
        <p:spPr>
          <a:xfrm>
            <a:off x="342900" y="1079212"/>
            <a:ext cx="4775200" cy="58477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8459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414901-87CB-7C40-9F53-BF40CC633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433" y="270268"/>
            <a:ext cx="8145134" cy="1101332"/>
          </a:xfrm>
        </p:spPr>
        <p:txBody>
          <a:bodyPr/>
          <a:lstStyle/>
          <a:p>
            <a:r>
              <a:rPr lang="es-CL" dirty="0">
                <a:solidFill>
                  <a:srgbClr val="00B0F0"/>
                </a:solidFill>
              </a:rPr>
              <a:t>Proyectar el PIB per </a:t>
            </a:r>
            <a:r>
              <a:rPr lang="es-CL" dirty="0" err="1">
                <a:solidFill>
                  <a:srgbClr val="00B0F0"/>
                </a:solidFill>
              </a:rPr>
              <a:t>capita</a:t>
            </a:r>
            <a:r>
              <a:rPr lang="es-CL" dirty="0">
                <a:solidFill>
                  <a:srgbClr val="00B0F0"/>
                </a:solidFill>
              </a:rPr>
              <a:t>:</a:t>
            </a:r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</a:rPr>
              <a:t/>
            </a:r>
            <a:br>
              <a:rPr lang="en-US" dirty="0">
                <a:solidFill>
                  <a:srgbClr val="00B0F0"/>
                </a:solidFill>
                <a:latin typeface="Arial" panose="020B0604020202020204" pitchFamily="34" charset="0"/>
              </a:rPr>
            </a:br>
            <a:endParaRPr lang="en-US" dirty="0">
              <a:solidFill>
                <a:srgbClr val="00B0F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254A81D-C056-F64A-ACD6-BA9C42CDA507}"/>
              </a:ext>
            </a:extLst>
          </p:cNvPr>
          <p:cNvSpPr/>
          <p:nvPr/>
        </p:nvSpPr>
        <p:spPr>
          <a:xfrm>
            <a:off x="724564" y="1079212"/>
            <a:ext cx="76948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k * z(t)  *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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l(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x,t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)*w(x)*p(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x,t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/   P(t)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xmlns="" id="{163AF150-5DED-C043-B854-E6798A5A7A94}"/>
              </a:ext>
            </a:extLst>
          </p:cNvPr>
          <p:cNvSpPr/>
          <p:nvPr/>
        </p:nvSpPr>
        <p:spPr>
          <a:xfrm>
            <a:off x="971550" y="3054025"/>
            <a:ext cx="7200900" cy="1440872"/>
          </a:xfrm>
          <a:prstGeom prst="wedgeRoundRectCallout">
            <a:avLst>
              <a:gd name="adj1" fmla="val 2207"/>
              <a:gd name="adj2" fmla="val -14372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/>
              <a:t>Use los datos de las CNT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DB3960A-6A64-9441-8998-706AECD98F11}"/>
              </a:ext>
            </a:extLst>
          </p:cNvPr>
          <p:cNvSpPr/>
          <p:nvPr/>
        </p:nvSpPr>
        <p:spPr>
          <a:xfrm>
            <a:off x="342900" y="1079212"/>
            <a:ext cx="3848100" cy="58477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798071C-1BD8-F941-9778-836711C33E10}"/>
              </a:ext>
            </a:extLst>
          </p:cNvPr>
          <p:cNvSpPr/>
          <p:nvPr/>
        </p:nvSpPr>
        <p:spPr>
          <a:xfrm>
            <a:off x="5054600" y="1079211"/>
            <a:ext cx="2260600" cy="58477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5435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414901-87CB-7C40-9F53-BF40CC633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433" y="270268"/>
            <a:ext cx="8145134" cy="1101332"/>
          </a:xfrm>
        </p:spPr>
        <p:txBody>
          <a:bodyPr/>
          <a:lstStyle/>
          <a:p>
            <a:r>
              <a:rPr lang="es-CL" dirty="0">
                <a:solidFill>
                  <a:srgbClr val="00B0F0"/>
                </a:solidFill>
              </a:rPr>
              <a:t>Proyectar el PIB per </a:t>
            </a:r>
            <a:r>
              <a:rPr lang="es-CL" dirty="0" err="1">
                <a:solidFill>
                  <a:srgbClr val="00B0F0"/>
                </a:solidFill>
              </a:rPr>
              <a:t>capita</a:t>
            </a:r>
            <a:r>
              <a:rPr lang="es-CL" dirty="0">
                <a:solidFill>
                  <a:srgbClr val="00B0F0"/>
                </a:solidFill>
              </a:rPr>
              <a:t>:</a:t>
            </a:r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</a:rPr>
              <a:t/>
            </a:r>
            <a:br>
              <a:rPr lang="en-US" dirty="0">
                <a:solidFill>
                  <a:srgbClr val="00B0F0"/>
                </a:solidFill>
                <a:latin typeface="Arial" panose="020B0604020202020204" pitchFamily="34" charset="0"/>
              </a:rPr>
            </a:br>
            <a:endParaRPr lang="en-US" dirty="0">
              <a:solidFill>
                <a:srgbClr val="00B0F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254A81D-C056-F64A-ACD6-BA9C42CDA507}"/>
              </a:ext>
            </a:extLst>
          </p:cNvPr>
          <p:cNvSpPr/>
          <p:nvPr/>
        </p:nvSpPr>
        <p:spPr>
          <a:xfrm>
            <a:off x="724564" y="1079212"/>
            <a:ext cx="76948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k * z(t)  *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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l(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x,t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)*w(x)*p(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x,t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/   P(t)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xmlns="" id="{163AF150-5DED-C043-B854-E6798A5A7A94}"/>
              </a:ext>
            </a:extLst>
          </p:cNvPr>
          <p:cNvSpPr/>
          <p:nvPr/>
        </p:nvSpPr>
        <p:spPr>
          <a:xfrm>
            <a:off x="971550" y="3054025"/>
            <a:ext cx="7200900" cy="1440872"/>
          </a:xfrm>
          <a:prstGeom prst="wedgeRoundRectCallout">
            <a:avLst>
              <a:gd name="adj1" fmla="val -11373"/>
              <a:gd name="adj2" fmla="val -14725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/>
              <a:t>Proyecte la participación laboral</a:t>
            </a:r>
          </a:p>
          <a:p>
            <a:pPr algn="ctr"/>
            <a:r>
              <a:rPr lang="es-CL" sz="3200" dirty="0"/>
              <a:t>(ODS: </a:t>
            </a:r>
            <a:r>
              <a:rPr lang="en-US" sz="3200" dirty="0"/>
              <a:t>¡</a:t>
            </a:r>
            <a:r>
              <a:rPr lang="es-CL" sz="3200" dirty="0"/>
              <a:t>Igualdad de género!)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DB3960A-6A64-9441-8998-706AECD98F11}"/>
              </a:ext>
            </a:extLst>
          </p:cNvPr>
          <p:cNvSpPr/>
          <p:nvPr/>
        </p:nvSpPr>
        <p:spPr>
          <a:xfrm>
            <a:off x="342900" y="1079212"/>
            <a:ext cx="2844800" cy="58477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798071C-1BD8-F941-9778-836711C33E10}"/>
              </a:ext>
            </a:extLst>
          </p:cNvPr>
          <p:cNvSpPr/>
          <p:nvPr/>
        </p:nvSpPr>
        <p:spPr>
          <a:xfrm>
            <a:off x="4102100" y="1079211"/>
            <a:ext cx="3213100" cy="58477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9567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414901-87CB-7C40-9F53-BF40CC633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433" y="270268"/>
            <a:ext cx="8145134" cy="1101332"/>
          </a:xfrm>
        </p:spPr>
        <p:txBody>
          <a:bodyPr/>
          <a:lstStyle/>
          <a:p>
            <a:r>
              <a:rPr lang="es-CL" dirty="0">
                <a:solidFill>
                  <a:srgbClr val="00B0F0"/>
                </a:solidFill>
              </a:rPr>
              <a:t>Proyectar el PIB per </a:t>
            </a:r>
            <a:r>
              <a:rPr lang="es-CL" dirty="0" err="1">
                <a:solidFill>
                  <a:srgbClr val="00B0F0"/>
                </a:solidFill>
              </a:rPr>
              <a:t>capita</a:t>
            </a:r>
            <a:r>
              <a:rPr lang="es-CL" dirty="0">
                <a:solidFill>
                  <a:srgbClr val="00B0F0"/>
                </a:solidFill>
              </a:rPr>
              <a:t>:</a:t>
            </a:r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</a:rPr>
              <a:t/>
            </a:r>
            <a:br>
              <a:rPr lang="en-US" dirty="0">
                <a:solidFill>
                  <a:srgbClr val="00B0F0"/>
                </a:solidFill>
                <a:latin typeface="Arial" panose="020B0604020202020204" pitchFamily="34" charset="0"/>
              </a:rPr>
            </a:br>
            <a:endParaRPr lang="en-US" dirty="0">
              <a:solidFill>
                <a:srgbClr val="00B0F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254A81D-C056-F64A-ACD6-BA9C42CDA507}"/>
              </a:ext>
            </a:extLst>
          </p:cNvPr>
          <p:cNvSpPr/>
          <p:nvPr/>
        </p:nvSpPr>
        <p:spPr>
          <a:xfrm>
            <a:off x="724564" y="1079212"/>
            <a:ext cx="76948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k * z(t)  *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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l(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x,t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)*w(x)*p(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x,t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/   P(t)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xmlns="" id="{163AF150-5DED-C043-B854-E6798A5A7A94}"/>
              </a:ext>
            </a:extLst>
          </p:cNvPr>
          <p:cNvSpPr/>
          <p:nvPr/>
        </p:nvSpPr>
        <p:spPr>
          <a:xfrm>
            <a:off x="400833" y="3054025"/>
            <a:ext cx="7771617" cy="1440872"/>
          </a:xfrm>
          <a:prstGeom prst="wedgeRoundRectCallout">
            <a:avLst>
              <a:gd name="adj1" fmla="val -34301"/>
              <a:gd name="adj2" fmla="val -14372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/>
              <a:t>Proyecte el impacto del capital y nuevas tecnologías</a:t>
            </a:r>
          </a:p>
          <a:p>
            <a:pPr algn="ctr"/>
            <a:r>
              <a:rPr lang="es-CL" sz="3200" dirty="0"/>
              <a:t>(usando el truco del modelo de la OCDE)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DB3960A-6A64-9441-8998-706AECD98F11}"/>
              </a:ext>
            </a:extLst>
          </p:cNvPr>
          <p:cNvSpPr/>
          <p:nvPr/>
        </p:nvSpPr>
        <p:spPr>
          <a:xfrm>
            <a:off x="342900" y="1079212"/>
            <a:ext cx="1384300" cy="58477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798071C-1BD8-F941-9778-836711C33E10}"/>
              </a:ext>
            </a:extLst>
          </p:cNvPr>
          <p:cNvSpPr/>
          <p:nvPr/>
        </p:nvSpPr>
        <p:spPr>
          <a:xfrm>
            <a:off x="2616200" y="1079211"/>
            <a:ext cx="4699000" cy="58477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4825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414901-87CB-7C40-9F53-BF40CC633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9966" y="484084"/>
            <a:ext cx="4933703" cy="4102226"/>
          </a:xfrm>
        </p:spPr>
        <p:txBody>
          <a:bodyPr/>
          <a:lstStyle/>
          <a:p>
            <a:pPr algn="ctr"/>
            <a:r>
              <a:rPr lang="es-CL" u="sng" dirty="0">
                <a:solidFill>
                  <a:srgbClr val="00B0F0"/>
                </a:solidFill>
              </a:rPr>
              <a:t>MÁS RICOS</a:t>
            </a:r>
            <a:r>
              <a:rPr lang="es-CL" u="sng" dirty="0">
                <a:solidFill>
                  <a:srgbClr val="00B0F0"/>
                </a:solidFill>
                <a:latin typeface="Arial" panose="020B0604020202020204" pitchFamily="34" charset="0"/>
              </a:rPr>
              <a:t/>
            </a:r>
            <a:br>
              <a:rPr lang="es-CL" u="sng" dirty="0">
                <a:solidFill>
                  <a:srgbClr val="00B0F0"/>
                </a:solidFill>
                <a:latin typeface="Arial" panose="020B0604020202020204" pitchFamily="34" charset="0"/>
              </a:rPr>
            </a:br>
            <a:r>
              <a:rPr lang="es-CL" u="sng" dirty="0">
                <a:solidFill>
                  <a:srgbClr val="00B0F0"/>
                </a:solidFill>
                <a:latin typeface="Arial" panose="020B0604020202020204" pitchFamily="34" charset="0"/>
              </a:rPr>
              <a:t/>
            </a:r>
            <a:br>
              <a:rPr lang="es-CL" u="sng" dirty="0">
                <a:solidFill>
                  <a:srgbClr val="00B0F0"/>
                </a:solidFill>
                <a:latin typeface="Arial" panose="020B0604020202020204" pitchFamily="34" charset="0"/>
              </a:rPr>
            </a:br>
            <a:r>
              <a:rPr lang="es-CL" dirty="0">
                <a:solidFill>
                  <a:srgbClr val="00B0F0"/>
                </a:solidFill>
              </a:rPr>
              <a:t>P</a:t>
            </a:r>
            <a:r>
              <a:rPr lang="es-CL" dirty="0">
                <a:solidFill>
                  <a:srgbClr val="00B0F0"/>
                </a:solidFill>
                <a:latin typeface="Arial" panose="020B0604020202020204" pitchFamily="34" charset="0"/>
              </a:rPr>
              <a:t>royecte el PIB per </a:t>
            </a:r>
            <a:r>
              <a:rPr lang="es-CL" dirty="0" err="1">
                <a:solidFill>
                  <a:srgbClr val="00B0F0"/>
                </a:solidFill>
                <a:latin typeface="Arial" panose="020B0604020202020204" pitchFamily="34" charset="0"/>
              </a:rPr>
              <a:t>capita</a:t>
            </a:r>
            <a:r>
              <a:rPr lang="es-CL" dirty="0">
                <a:solidFill>
                  <a:srgbClr val="00B0F0"/>
                </a:solidFill>
                <a:latin typeface="Arial" panose="020B0604020202020204" pitchFamily="34" charset="0"/>
              </a:rPr>
              <a:t> en los próximos 50 años.</a:t>
            </a:r>
            <a:br>
              <a:rPr lang="es-CL" dirty="0">
                <a:solidFill>
                  <a:srgbClr val="00B0F0"/>
                </a:solidFill>
                <a:latin typeface="Arial" panose="020B0604020202020204" pitchFamily="34" charset="0"/>
              </a:rPr>
            </a:br>
            <a:r>
              <a:rPr lang="es-CL" dirty="0">
                <a:solidFill>
                  <a:srgbClr val="00B0F0"/>
                </a:solidFill>
                <a:latin typeface="Arial" panose="020B0604020202020204" pitchFamily="34" charset="0"/>
              </a:rPr>
              <a:t/>
            </a:r>
            <a:br>
              <a:rPr lang="es-CL" dirty="0">
                <a:solidFill>
                  <a:srgbClr val="00B0F0"/>
                </a:solidFill>
                <a:latin typeface="Arial" panose="020B0604020202020204" pitchFamily="34" charset="0"/>
              </a:rPr>
            </a:br>
            <a:r>
              <a:rPr lang="es-CL" dirty="0">
                <a:solidFill>
                  <a:srgbClr val="00B0F0"/>
                </a:solidFill>
              </a:rPr>
              <a:t>¿A cuál país de la OCDE de hoy en día se parecerá más su país</a:t>
            </a:r>
            <a:r>
              <a:rPr lang="es-CL" dirty="0">
                <a:solidFill>
                  <a:srgbClr val="00B0F0"/>
                </a:solidFill>
                <a:latin typeface="Arial" panose="020B0604020202020204" pitchFamily="34" charset="0"/>
              </a:rPr>
              <a:t>?</a:t>
            </a:r>
            <a:br>
              <a:rPr lang="es-CL" dirty="0">
                <a:solidFill>
                  <a:srgbClr val="00B0F0"/>
                </a:solidFill>
                <a:latin typeface="Arial" panose="020B0604020202020204" pitchFamily="34" charset="0"/>
              </a:rPr>
            </a:br>
            <a:endParaRPr lang="es-CL" dirty="0">
              <a:solidFill>
                <a:srgbClr val="00B0F0"/>
              </a:solidFill>
              <a:latin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C431B95-C5B5-BA41-A511-91E1E6DC7900}"/>
              </a:ext>
            </a:extLst>
          </p:cNvPr>
          <p:cNvGrpSpPr/>
          <p:nvPr/>
        </p:nvGrpSpPr>
        <p:grpSpPr>
          <a:xfrm>
            <a:off x="0" y="0"/>
            <a:ext cx="2620369" cy="5143500"/>
            <a:chOff x="72834" y="1407559"/>
            <a:chExt cx="1299670" cy="3283878"/>
          </a:xfrm>
        </p:grpSpPr>
        <p:pic>
          <p:nvPicPr>
            <p:cNvPr id="4" name="Picture 3" descr="A close up of a book shelf&#10;&#10;Description automatically generated">
              <a:extLst>
                <a:ext uri="{FF2B5EF4-FFF2-40B4-BE49-F238E27FC236}">
                  <a16:creationId xmlns:a16="http://schemas.microsoft.com/office/drawing/2014/main" xmlns="" id="{7281A36A-5D66-9049-85A8-671C615F32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735"/>
            <a:stretch/>
          </p:blipFill>
          <p:spPr>
            <a:xfrm>
              <a:off x="72834" y="1407559"/>
              <a:ext cx="1299670" cy="328387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A5329F1E-EB93-A743-AAA9-0733ADFE7A93}"/>
                </a:ext>
              </a:extLst>
            </p:cNvPr>
            <p:cNvSpPr txBox="1"/>
            <p:nvPr/>
          </p:nvSpPr>
          <p:spPr>
            <a:xfrm rot="5400000">
              <a:off x="-704426" y="2972733"/>
              <a:ext cx="2619071" cy="1068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s-CL" dirty="0">
                  <a:solidFill>
                    <a:srgbClr val="00B0F0"/>
                  </a:solidFill>
                </a:rPr>
                <a:t>Economía Generacional: Los siguientes 50 años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6126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89497" y="1293019"/>
            <a:ext cx="5829300" cy="2039541"/>
          </a:xfrm>
        </p:spPr>
        <p:txBody>
          <a:bodyPr anchor="ctr"/>
          <a:lstStyle/>
          <a:p>
            <a:r>
              <a:rPr lang="es-CL" altLang="en-US" sz="3300" dirty="0">
                <a:solidFill>
                  <a:srgbClr val="00B0F0"/>
                </a:solidFill>
              </a:rPr>
              <a:t>Revolución Demográfica:</a:t>
            </a:r>
            <a:br>
              <a:rPr lang="es-CL" altLang="en-US" sz="3300" dirty="0">
                <a:solidFill>
                  <a:srgbClr val="00B0F0"/>
                </a:solidFill>
              </a:rPr>
            </a:br>
            <a:r>
              <a:rPr lang="es-CL" altLang="en-US" sz="3300" dirty="0">
                <a:solidFill>
                  <a:srgbClr val="00B0F0"/>
                </a:solidFill>
              </a:rPr>
              <a:t/>
            </a:r>
            <a:br>
              <a:rPr lang="es-CL" altLang="en-US" sz="3300" dirty="0">
                <a:solidFill>
                  <a:srgbClr val="00B0F0"/>
                </a:solidFill>
              </a:rPr>
            </a:br>
            <a:r>
              <a:rPr lang="es-CL" altLang="en-US" sz="3300" dirty="0">
                <a:solidFill>
                  <a:srgbClr val="00B0F0"/>
                </a:solidFill>
              </a:rPr>
              <a:t>Cambio de las poblaciones juveniles a las envejecidas</a:t>
            </a:r>
          </a:p>
        </p:txBody>
      </p:sp>
    </p:spTree>
    <p:extLst>
      <p:ext uri="{BB962C8B-B14F-4D97-AF65-F5344CB8AC3E}">
        <p14:creationId xmlns:p14="http://schemas.microsoft.com/office/powerpoint/2010/main" val="6393122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414901-87CB-7C40-9F53-BF40CC633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9966" y="484084"/>
            <a:ext cx="4933703" cy="4102226"/>
          </a:xfrm>
        </p:spPr>
        <p:txBody>
          <a:bodyPr/>
          <a:lstStyle/>
          <a:p>
            <a:pPr algn="ctr"/>
            <a:r>
              <a:rPr lang="en-US" u="sng" dirty="0" smtClean="0">
                <a:solidFill>
                  <a:srgbClr val="00B0F0"/>
                </a:solidFill>
              </a:rPr>
              <a:t>MÁS ENVEJECIDOS</a:t>
            </a:r>
            <a:r>
              <a:rPr lang="en-US" u="sng" dirty="0">
                <a:solidFill>
                  <a:srgbClr val="00B0F0"/>
                </a:solidFill>
                <a:latin typeface="Arial" panose="020B0604020202020204" pitchFamily="34" charset="0"/>
              </a:rPr>
              <a:t/>
            </a:r>
            <a:br>
              <a:rPr lang="en-US" u="sng" dirty="0">
                <a:solidFill>
                  <a:srgbClr val="00B0F0"/>
                </a:solidFill>
                <a:latin typeface="Arial" panose="020B0604020202020204" pitchFamily="34" charset="0"/>
              </a:rPr>
            </a:br>
            <a:r>
              <a:rPr lang="en-US" u="sng" dirty="0">
                <a:solidFill>
                  <a:srgbClr val="00B0F0"/>
                </a:solidFill>
                <a:latin typeface="Arial" panose="020B0604020202020204" pitchFamily="34" charset="0"/>
              </a:rPr>
              <a:t/>
            </a:r>
            <a:br>
              <a:rPr lang="en-US" u="sng" dirty="0">
                <a:solidFill>
                  <a:srgbClr val="00B0F0"/>
                </a:solidFill>
                <a:latin typeface="Arial" panose="020B0604020202020204" pitchFamily="34" charset="0"/>
              </a:rPr>
            </a:br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</a:rPr>
              <a:t/>
            </a:r>
            <a:br>
              <a:rPr lang="en-US" dirty="0">
                <a:solidFill>
                  <a:srgbClr val="00B0F0"/>
                </a:solidFill>
                <a:latin typeface="Arial" panose="020B0604020202020204" pitchFamily="34" charset="0"/>
              </a:rPr>
            </a:br>
            <a:r>
              <a:rPr lang="es-CL" dirty="0">
                <a:solidFill>
                  <a:srgbClr val="00B0F0"/>
                </a:solidFill>
              </a:rPr>
              <a:t>¿A cuál país de la OCDE de hoy en día se parecerá más su país?</a:t>
            </a:r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</a:rPr>
              <a:t/>
            </a:r>
            <a:br>
              <a:rPr lang="en-US" dirty="0">
                <a:solidFill>
                  <a:srgbClr val="00B0F0"/>
                </a:solidFill>
                <a:latin typeface="Arial" panose="020B0604020202020204" pitchFamily="34" charset="0"/>
              </a:rPr>
            </a:br>
            <a:endParaRPr lang="en-US" dirty="0">
              <a:solidFill>
                <a:srgbClr val="00B0F0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3" descr="A close up of a book shelf&#10;&#10;Description automatically generated">
            <a:extLst>
              <a:ext uri="{FF2B5EF4-FFF2-40B4-BE49-F238E27FC236}">
                <a16:creationId xmlns:a16="http://schemas.microsoft.com/office/drawing/2014/main" xmlns="" id="{7281A36A-5D66-9049-85A8-671C615F32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35"/>
          <a:stretch/>
        </p:blipFill>
        <p:spPr>
          <a:xfrm>
            <a:off x="0" y="0"/>
            <a:ext cx="2620369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E0D1ED-4777-4B76-8BB5-AAAD32BF646E}"/>
              </a:ext>
            </a:extLst>
          </p:cNvPr>
          <p:cNvSpPr txBox="1"/>
          <p:nvPr/>
        </p:nvSpPr>
        <p:spPr>
          <a:xfrm rot="5400000">
            <a:off x="-977947" y="2427477"/>
            <a:ext cx="4102221" cy="2154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CL" dirty="0">
                <a:solidFill>
                  <a:srgbClr val="00B0F0"/>
                </a:solidFill>
              </a:rPr>
              <a:t>Economía Generacional: Los siguientes 50 años</a:t>
            </a:r>
          </a:p>
        </p:txBody>
      </p:sp>
    </p:spTree>
    <p:extLst>
      <p:ext uri="{BB962C8B-B14F-4D97-AF65-F5344CB8AC3E}">
        <p14:creationId xmlns:p14="http://schemas.microsoft.com/office/powerpoint/2010/main" val="38116737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414901-87CB-7C40-9F53-BF40CC633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1566" y="1193800"/>
            <a:ext cx="6044119" cy="3392510"/>
          </a:xfrm>
        </p:spPr>
        <p:txBody>
          <a:bodyPr/>
          <a:lstStyle/>
          <a:p>
            <a:pPr algn="ctr"/>
            <a:r>
              <a:rPr lang="en-US" sz="2800" u="sng" dirty="0" smtClean="0">
                <a:solidFill>
                  <a:srgbClr val="00B0F0"/>
                </a:solidFill>
              </a:rPr>
              <a:t>MÁS ENVEJECIDOS</a:t>
            </a:r>
            <a:r>
              <a:rPr lang="en-US" sz="2800" u="sng" dirty="0" smtClean="0">
                <a:solidFill>
                  <a:srgbClr val="00B0F0"/>
                </a:solidFill>
              </a:rPr>
              <a:t> </a:t>
            </a:r>
            <a:r>
              <a:rPr lang="en-US" sz="2800" u="sng" dirty="0">
                <a:solidFill>
                  <a:srgbClr val="00B0F0"/>
                </a:solidFill>
              </a:rPr>
              <a:t>y MÁS RICOS</a:t>
            </a:r>
            <a:r>
              <a:rPr lang="en-US" u="sng" dirty="0">
                <a:solidFill>
                  <a:srgbClr val="00B0F0"/>
                </a:solidFill>
                <a:latin typeface="Arial" panose="020B0604020202020204" pitchFamily="34" charset="0"/>
              </a:rPr>
              <a:t/>
            </a:r>
            <a:br>
              <a:rPr lang="en-US" u="sng" dirty="0">
                <a:solidFill>
                  <a:srgbClr val="00B0F0"/>
                </a:solidFill>
                <a:latin typeface="Arial" panose="020B0604020202020204" pitchFamily="34" charset="0"/>
              </a:rPr>
            </a:br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</a:rPr>
              <a:t/>
            </a:r>
            <a:br>
              <a:rPr lang="en-US" dirty="0">
                <a:solidFill>
                  <a:srgbClr val="00B0F0"/>
                </a:solidFill>
                <a:latin typeface="Arial" panose="020B0604020202020204" pitchFamily="34" charset="0"/>
              </a:rPr>
            </a:br>
            <a:r>
              <a:rPr lang="es-CL" dirty="0">
                <a:solidFill>
                  <a:srgbClr val="00B0F0"/>
                </a:solidFill>
              </a:rPr>
              <a:t>¿Cómo la trayectoria de envejecerse y enriquecerse de su país se compara con los países de la OCDE de hoy en día</a:t>
            </a:r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</a:rPr>
              <a:t>?</a:t>
            </a:r>
            <a:br>
              <a:rPr lang="en-US" dirty="0">
                <a:solidFill>
                  <a:srgbClr val="00B0F0"/>
                </a:solidFill>
                <a:latin typeface="Arial" panose="020B0604020202020204" pitchFamily="34" charset="0"/>
              </a:rPr>
            </a:br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</a:rPr>
              <a:t/>
            </a:r>
            <a:br>
              <a:rPr lang="en-US" dirty="0">
                <a:solidFill>
                  <a:srgbClr val="00B0F0"/>
                </a:solidFill>
                <a:latin typeface="Arial" panose="020B0604020202020204" pitchFamily="34" charset="0"/>
              </a:rPr>
            </a:br>
            <a:r>
              <a:rPr lang="es-CL" dirty="0">
                <a:solidFill>
                  <a:srgbClr val="00B0F0"/>
                </a:solidFill>
              </a:rPr>
              <a:t>¿Envejecerá antes de enriquecerse</a:t>
            </a:r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</a:rPr>
              <a:t>?</a:t>
            </a:r>
          </a:p>
        </p:txBody>
      </p:sp>
      <p:pic>
        <p:nvPicPr>
          <p:cNvPr id="4" name="Picture 3" descr="A close up of a book shelf&#10;&#10;Description automatically generated">
            <a:extLst>
              <a:ext uri="{FF2B5EF4-FFF2-40B4-BE49-F238E27FC236}">
                <a16:creationId xmlns:a16="http://schemas.microsoft.com/office/drawing/2014/main" xmlns="" id="{7281A36A-5D66-9049-85A8-671C615F32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35"/>
          <a:stretch/>
        </p:blipFill>
        <p:spPr>
          <a:xfrm>
            <a:off x="0" y="0"/>
            <a:ext cx="2620369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99CB78E-69F1-4793-B731-82110C0C4696}"/>
              </a:ext>
            </a:extLst>
          </p:cNvPr>
          <p:cNvSpPr txBox="1"/>
          <p:nvPr/>
        </p:nvSpPr>
        <p:spPr>
          <a:xfrm rot="5400000">
            <a:off x="-977947" y="2427477"/>
            <a:ext cx="4102221" cy="2154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CL" dirty="0">
                <a:solidFill>
                  <a:srgbClr val="00B0F0"/>
                </a:solidFill>
              </a:rPr>
              <a:t>Economía Generacional: Los siguientes 50 años</a:t>
            </a:r>
          </a:p>
        </p:txBody>
      </p:sp>
    </p:spTree>
    <p:extLst>
      <p:ext uri="{BB962C8B-B14F-4D97-AF65-F5344CB8AC3E}">
        <p14:creationId xmlns:p14="http://schemas.microsoft.com/office/powerpoint/2010/main" val="35177547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414901-87CB-7C40-9F53-BF40CC633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5900" y="177800"/>
            <a:ext cx="5867400" cy="4408510"/>
          </a:xfrm>
        </p:spPr>
        <p:txBody>
          <a:bodyPr/>
          <a:lstStyle/>
          <a:p>
            <a:pPr algn="ctr"/>
            <a:r>
              <a:rPr lang="es-CL" sz="3200" u="sng" dirty="0">
                <a:solidFill>
                  <a:srgbClr val="00B0F0"/>
                </a:solidFill>
              </a:rPr>
              <a:t>Dividendo Demográfico e Impuesto Demográfico</a:t>
            </a:r>
            <a:r>
              <a:rPr lang="es-CL" sz="1800" u="sng" dirty="0">
                <a:solidFill>
                  <a:srgbClr val="00B0F0"/>
                </a:solidFill>
                <a:latin typeface="Arial" panose="020B0604020202020204" pitchFamily="34" charset="0"/>
              </a:rPr>
              <a:t/>
            </a:r>
            <a:br>
              <a:rPr lang="es-CL" sz="1800" u="sng" dirty="0">
                <a:solidFill>
                  <a:srgbClr val="00B0F0"/>
                </a:solidFill>
                <a:latin typeface="Arial" panose="020B0604020202020204" pitchFamily="34" charset="0"/>
              </a:rPr>
            </a:br>
            <a:r>
              <a:rPr lang="es-CL" sz="1800" u="sng" dirty="0">
                <a:solidFill>
                  <a:srgbClr val="00B0F0"/>
                </a:solidFill>
                <a:latin typeface="Arial" panose="020B0604020202020204" pitchFamily="34" charset="0"/>
              </a:rPr>
              <a:t/>
            </a:r>
            <a:br>
              <a:rPr lang="es-CL" sz="1800" u="sng" dirty="0">
                <a:solidFill>
                  <a:srgbClr val="00B0F0"/>
                </a:solidFill>
                <a:latin typeface="Arial" panose="020B0604020202020204" pitchFamily="34" charset="0"/>
              </a:rPr>
            </a:br>
            <a:r>
              <a:rPr lang="es-CL" sz="2400" dirty="0">
                <a:solidFill>
                  <a:srgbClr val="00B0F0"/>
                </a:solidFill>
              </a:rPr>
              <a:t>¿</a:t>
            </a:r>
            <a:r>
              <a:rPr lang="es-CL" sz="2400" dirty="0">
                <a:solidFill>
                  <a:srgbClr val="00B0F0"/>
                </a:solidFill>
                <a:latin typeface="Arial" panose="020B0604020202020204" pitchFamily="34" charset="0"/>
              </a:rPr>
              <a:t>Cuál es el año pico del dividendo?</a:t>
            </a:r>
            <a:br>
              <a:rPr lang="es-CL" sz="2400" dirty="0">
                <a:solidFill>
                  <a:srgbClr val="00B0F0"/>
                </a:solidFill>
                <a:latin typeface="Arial" panose="020B0604020202020204" pitchFamily="34" charset="0"/>
              </a:rPr>
            </a:br>
            <a:r>
              <a:rPr lang="es-CL" sz="2400" dirty="0">
                <a:solidFill>
                  <a:srgbClr val="00B0F0"/>
                </a:solidFill>
                <a:latin typeface="Arial" panose="020B0604020202020204" pitchFamily="34" charset="0"/>
              </a:rPr>
              <a:t/>
            </a:r>
            <a:br>
              <a:rPr lang="es-CL" sz="2400" dirty="0">
                <a:solidFill>
                  <a:srgbClr val="00B0F0"/>
                </a:solidFill>
                <a:latin typeface="Arial" panose="020B0604020202020204" pitchFamily="34" charset="0"/>
              </a:rPr>
            </a:br>
            <a:r>
              <a:rPr lang="es-CL" sz="2400" dirty="0">
                <a:solidFill>
                  <a:srgbClr val="00B0F0"/>
                </a:solidFill>
              </a:rPr>
              <a:t>¿Cuándo comienza el impuesto demográfico</a:t>
            </a:r>
            <a:r>
              <a:rPr lang="es-CL" sz="2400" dirty="0">
                <a:solidFill>
                  <a:srgbClr val="00B0F0"/>
                </a:solidFill>
                <a:latin typeface="Arial" panose="020B0604020202020204" pitchFamily="34" charset="0"/>
              </a:rPr>
              <a:t>?</a:t>
            </a:r>
            <a:br>
              <a:rPr lang="es-CL" sz="2400" dirty="0">
                <a:solidFill>
                  <a:srgbClr val="00B0F0"/>
                </a:solidFill>
                <a:latin typeface="Arial" panose="020B0604020202020204" pitchFamily="34" charset="0"/>
              </a:rPr>
            </a:br>
            <a:r>
              <a:rPr lang="es-CL" sz="2400" dirty="0">
                <a:solidFill>
                  <a:srgbClr val="00B0F0"/>
                </a:solidFill>
                <a:latin typeface="Arial" panose="020B0604020202020204" pitchFamily="34" charset="0"/>
              </a:rPr>
              <a:t/>
            </a:r>
            <a:br>
              <a:rPr lang="es-CL" sz="2400" dirty="0">
                <a:solidFill>
                  <a:srgbClr val="00B0F0"/>
                </a:solidFill>
                <a:latin typeface="Arial" panose="020B0604020202020204" pitchFamily="34" charset="0"/>
              </a:rPr>
            </a:br>
            <a:r>
              <a:rPr lang="es-CL" sz="2400" dirty="0">
                <a:solidFill>
                  <a:srgbClr val="00B0F0"/>
                </a:solidFill>
              </a:rPr>
              <a:t>¿Cuánto contribuye el dividendo al crecimiento en los próximos 30 años</a:t>
            </a:r>
            <a:r>
              <a:rPr lang="es-CL" sz="2400" dirty="0">
                <a:solidFill>
                  <a:srgbClr val="00B0F0"/>
                </a:solidFill>
                <a:latin typeface="Arial" panose="020B0604020202020204" pitchFamily="34" charset="0"/>
              </a:rPr>
              <a:t>? </a:t>
            </a:r>
            <a:r>
              <a:rPr lang="es-CL" sz="2400" dirty="0">
                <a:solidFill>
                  <a:srgbClr val="00B0F0"/>
                </a:solidFill>
              </a:rPr>
              <a:t>¿</a:t>
            </a:r>
            <a:r>
              <a:rPr lang="es-CL" sz="2400" dirty="0">
                <a:solidFill>
                  <a:srgbClr val="00B0F0"/>
                </a:solidFill>
                <a:latin typeface="Arial" panose="020B0604020202020204" pitchFamily="34" charset="0"/>
              </a:rPr>
              <a:t>50 </a:t>
            </a:r>
            <a:r>
              <a:rPr lang="es-CL" sz="2400" dirty="0">
                <a:solidFill>
                  <a:srgbClr val="00B0F0"/>
                </a:solidFill>
              </a:rPr>
              <a:t>años</a:t>
            </a:r>
            <a:r>
              <a:rPr lang="es-CL" sz="2400" dirty="0">
                <a:solidFill>
                  <a:srgbClr val="00B0F0"/>
                </a:solidFill>
                <a:latin typeface="Arial" panose="020B0604020202020204" pitchFamily="34" charset="0"/>
              </a:rPr>
              <a:t>?</a:t>
            </a:r>
            <a:r>
              <a:rPr lang="es-CL" sz="2000" dirty="0">
                <a:solidFill>
                  <a:srgbClr val="00B0F0"/>
                </a:solidFill>
                <a:latin typeface="Arial" panose="020B0604020202020204" pitchFamily="34" charset="0"/>
              </a:rPr>
              <a:t/>
            </a:r>
            <a:br>
              <a:rPr lang="es-CL" sz="2000" dirty="0">
                <a:solidFill>
                  <a:srgbClr val="00B0F0"/>
                </a:solidFill>
                <a:latin typeface="Arial" panose="020B0604020202020204" pitchFamily="34" charset="0"/>
              </a:rPr>
            </a:br>
            <a:endParaRPr lang="es-CL" sz="2000" dirty="0">
              <a:solidFill>
                <a:srgbClr val="00B0F0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3" descr="A close up of a book shelf&#10;&#10;Description automatically generated">
            <a:extLst>
              <a:ext uri="{FF2B5EF4-FFF2-40B4-BE49-F238E27FC236}">
                <a16:creationId xmlns:a16="http://schemas.microsoft.com/office/drawing/2014/main" xmlns="" id="{7281A36A-5D66-9049-85A8-671C615F32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35"/>
          <a:stretch/>
        </p:blipFill>
        <p:spPr>
          <a:xfrm>
            <a:off x="0" y="0"/>
            <a:ext cx="2620369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84E920B-F880-499D-AB7A-F615BE13F2BA}"/>
              </a:ext>
            </a:extLst>
          </p:cNvPr>
          <p:cNvSpPr txBox="1"/>
          <p:nvPr/>
        </p:nvSpPr>
        <p:spPr>
          <a:xfrm rot="5400000">
            <a:off x="-977947" y="2427477"/>
            <a:ext cx="4102221" cy="2154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CL" dirty="0">
                <a:solidFill>
                  <a:srgbClr val="00B0F0"/>
                </a:solidFill>
              </a:rPr>
              <a:t>Economía Generacional: Los siguientes 50 años</a:t>
            </a:r>
          </a:p>
        </p:txBody>
      </p:sp>
    </p:spTree>
    <p:extLst>
      <p:ext uri="{BB962C8B-B14F-4D97-AF65-F5344CB8AC3E}">
        <p14:creationId xmlns:p14="http://schemas.microsoft.com/office/powerpoint/2010/main" val="29707951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414901-87CB-7C40-9F53-BF40CC633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5900" y="177800"/>
            <a:ext cx="5867400" cy="4408510"/>
          </a:xfrm>
        </p:spPr>
        <p:txBody>
          <a:bodyPr/>
          <a:lstStyle/>
          <a:p>
            <a:pPr algn="ctr"/>
            <a:r>
              <a:rPr lang="es-CL" sz="3200" u="sng" dirty="0">
                <a:solidFill>
                  <a:srgbClr val="00B0F0"/>
                </a:solidFill>
              </a:rPr>
              <a:t>Dividendo de género</a:t>
            </a:r>
            <a:r>
              <a:rPr lang="es-CL" sz="1800" u="sng" dirty="0">
                <a:solidFill>
                  <a:srgbClr val="00B0F0"/>
                </a:solidFill>
                <a:latin typeface="Arial" panose="020B0604020202020204" pitchFamily="34" charset="0"/>
              </a:rPr>
              <a:t/>
            </a:r>
            <a:br>
              <a:rPr lang="es-CL" sz="1800" u="sng" dirty="0">
                <a:solidFill>
                  <a:srgbClr val="00B0F0"/>
                </a:solidFill>
                <a:latin typeface="Arial" panose="020B0604020202020204" pitchFamily="34" charset="0"/>
              </a:rPr>
            </a:br>
            <a:r>
              <a:rPr lang="es-CL" sz="1800" u="sng" dirty="0">
                <a:solidFill>
                  <a:srgbClr val="00B0F0"/>
                </a:solidFill>
                <a:latin typeface="Arial" panose="020B0604020202020204" pitchFamily="34" charset="0"/>
              </a:rPr>
              <a:t/>
            </a:r>
            <a:br>
              <a:rPr lang="es-CL" sz="1800" u="sng" dirty="0">
                <a:solidFill>
                  <a:srgbClr val="00B0F0"/>
                </a:solidFill>
                <a:latin typeface="Arial" panose="020B0604020202020204" pitchFamily="34" charset="0"/>
              </a:rPr>
            </a:br>
            <a:r>
              <a:rPr lang="es-CL" sz="2400" dirty="0">
                <a:solidFill>
                  <a:srgbClr val="00B0F0"/>
                </a:solidFill>
                <a:latin typeface="Arial" panose="020B0604020202020204" pitchFamily="34" charset="0"/>
              </a:rPr>
              <a:t/>
            </a:r>
            <a:br>
              <a:rPr lang="es-CL" sz="2400" dirty="0">
                <a:solidFill>
                  <a:srgbClr val="00B0F0"/>
                </a:solidFill>
                <a:latin typeface="Arial" panose="020B0604020202020204" pitchFamily="34" charset="0"/>
              </a:rPr>
            </a:br>
            <a:r>
              <a:rPr lang="es-CL" sz="2400" dirty="0">
                <a:solidFill>
                  <a:srgbClr val="00B0F0"/>
                </a:solidFill>
                <a:latin typeface="Arial" panose="020B0604020202020204" pitchFamily="34" charset="0"/>
              </a:rPr>
              <a:t/>
            </a:r>
            <a:br>
              <a:rPr lang="es-CL" sz="2400" dirty="0">
                <a:solidFill>
                  <a:srgbClr val="00B0F0"/>
                </a:solidFill>
                <a:latin typeface="Arial" panose="020B0604020202020204" pitchFamily="34" charset="0"/>
              </a:rPr>
            </a:br>
            <a:r>
              <a:rPr lang="es-CL" sz="2400" dirty="0">
                <a:solidFill>
                  <a:srgbClr val="00B0F0"/>
                </a:solidFill>
              </a:rPr>
              <a:t>¿Cuánto contribuye el dividendo al crecimiento en los próximos 30 años? ¿50 años?</a:t>
            </a:r>
            <a:r>
              <a:rPr lang="es-CL" sz="2400" dirty="0">
                <a:solidFill>
                  <a:srgbClr val="00B0F0"/>
                </a:solidFill>
                <a:latin typeface="Arial" panose="020B0604020202020204" pitchFamily="34" charset="0"/>
              </a:rPr>
              <a:t/>
            </a:r>
            <a:br>
              <a:rPr lang="es-CL" sz="2400" dirty="0">
                <a:solidFill>
                  <a:srgbClr val="00B0F0"/>
                </a:solidFill>
                <a:latin typeface="Arial" panose="020B0604020202020204" pitchFamily="34" charset="0"/>
              </a:rPr>
            </a:br>
            <a:r>
              <a:rPr lang="es-CL" sz="2400" dirty="0">
                <a:solidFill>
                  <a:srgbClr val="00B0F0"/>
                </a:solidFill>
                <a:latin typeface="Arial" panose="020B0604020202020204" pitchFamily="34" charset="0"/>
              </a:rPr>
              <a:t/>
            </a:r>
            <a:br>
              <a:rPr lang="es-CL" sz="2400" dirty="0">
                <a:solidFill>
                  <a:srgbClr val="00B0F0"/>
                </a:solidFill>
                <a:latin typeface="Arial" panose="020B0604020202020204" pitchFamily="34" charset="0"/>
              </a:rPr>
            </a:br>
            <a:r>
              <a:rPr lang="es-CL" sz="2400" dirty="0">
                <a:solidFill>
                  <a:srgbClr val="00B0F0"/>
                </a:solidFill>
              </a:rPr>
              <a:t>¿Cuán grande es el dividendo de género en relación con el dividendo demográfico</a:t>
            </a:r>
            <a:r>
              <a:rPr lang="es-CL" sz="2400" dirty="0">
                <a:solidFill>
                  <a:srgbClr val="00B0F0"/>
                </a:solidFill>
                <a:latin typeface="Arial" panose="020B0604020202020204" pitchFamily="34" charset="0"/>
              </a:rPr>
              <a:t>?</a:t>
            </a:r>
            <a:r>
              <a:rPr lang="es-CL" sz="2000" dirty="0">
                <a:solidFill>
                  <a:srgbClr val="00B0F0"/>
                </a:solidFill>
                <a:latin typeface="Arial" panose="020B0604020202020204" pitchFamily="34" charset="0"/>
              </a:rPr>
              <a:t/>
            </a:r>
            <a:br>
              <a:rPr lang="es-CL" sz="2000" dirty="0">
                <a:solidFill>
                  <a:srgbClr val="00B0F0"/>
                </a:solidFill>
                <a:latin typeface="Arial" panose="020B0604020202020204" pitchFamily="34" charset="0"/>
              </a:rPr>
            </a:br>
            <a:endParaRPr lang="es-CL" sz="2000" dirty="0">
              <a:solidFill>
                <a:srgbClr val="00B0F0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3" descr="A close up of a book shelf&#10;&#10;Description automatically generated">
            <a:extLst>
              <a:ext uri="{FF2B5EF4-FFF2-40B4-BE49-F238E27FC236}">
                <a16:creationId xmlns:a16="http://schemas.microsoft.com/office/drawing/2014/main" xmlns="" id="{7281A36A-5D66-9049-85A8-671C615F32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35"/>
          <a:stretch/>
        </p:blipFill>
        <p:spPr>
          <a:xfrm>
            <a:off x="0" y="0"/>
            <a:ext cx="2620369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ABCD765-8D56-41DE-B532-ABD45DBFC981}"/>
              </a:ext>
            </a:extLst>
          </p:cNvPr>
          <p:cNvSpPr txBox="1"/>
          <p:nvPr/>
        </p:nvSpPr>
        <p:spPr>
          <a:xfrm rot="5400000">
            <a:off x="-977947" y="2427477"/>
            <a:ext cx="4102221" cy="2154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CL" dirty="0">
                <a:solidFill>
                  <a:srgbClr val="00B0F0"/>
                </a:solidFill>
              </a:rPr>
              <a:t>Economía Generacional: Los siguientes 50 años</a:t>
            </a:r>
          </a:p>
        </p:txBody>
      </p:sp>
    </p:spTree>
    <p:extLst>
      <p:ext uri="{BB962C8B-B14F-4D97-AF65-F5344CB8AC3E}">
        <p14:creationId xmlns:p14="http://schemas.microsoft.com/office/powerpoint/2010/main" val="29631661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6906BC-B97F-4EEB-9631-5A3767230C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0311"/>
            <a:ext cx="9144000" cy="411054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000B9CB6-7C68-4FF4-AD92-0DDB4C1A51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28026" y="379671"/>
            <a:ext cx="2712908" cy="49176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B1FBFAF-794A-40E0-A589-97B17018AF79}"/>
              </a:ext>
            </a:extLst>
          </p:cNvPr>
          <p:cNvSpPr/>
          <p:nvPr/>
        </p:nvSpPr>
        <p:spPr>
          <a:xfrm>
            <a:off x="214096" y="1175632"/>
            <a:ext cx="41039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  <a:buClrTx/>
              <a:defRPr/>
            </a:pPr>
            <a:r>
              <a:rPr lang="es-CL" sz="1800" u="sng" kern="1200" dirty="0">
                <a:solidFill>
                  <a:prstClr val="white"/>
                </a:solidFill>
                <a:latin typeface="+mj-lt"/>
              </a:rPr>
              <a:t>Preguntas?  </a:t>
            </a:r>
            <a:r>
              <a:rPr lang="es-CL" sz="1800" kern="1200" dirty="0">
                <a:solidFill>
                  <a:prstClr val="white"/>
                </a:solidFill>
                <a:latin typeface="+mj-lt"/>
              </a:rPr>
              <a:t/>
            </a:r>
            <a:br>
              <a:rPr lang="es-CL" sz="1800" kern="1200" dirty="0">
                <a:solidFill>
                  <a:prstClr val="white"/>
                </a:solidFill>
                <a:latin typeface="+mj-lt"/>
              </a:rPr>
            </a:br>
            <a:r>
              <a:rPr lang="es-CL" sz="1800" kern="1200" dirty="0">
                <a:solidFill>
                  <a:prstClr val="white"/>
                </a:solidFill>
                <a:latin typeface="+mj-lt"/>
              </a:rPr>
              <a:t>Pue</a:t>
            </a:r>
            <a:r>
              <a:rPr lang="es-CL" sz="1800" dirty="0">
                <a:solidFill>
                  <a:prstClr val="white"/>
                </a:solidFill>
                <a:latin typeface="+mj-lt"/>
              </a:rPr>
              <a:t>de comunicarse con nosotros:</a:t>
            </a:r>
            <a:r>
              <a:rPr lang="es-CL" sz="1800" kern="1200" dirty="0">
                <a:solidFill>
                  <a:prstClr val="white"/>
                </a:solidFill>
                <a:latin typeface="+mj-lt"/>
              </a:rPr>
              <a:t> </a:t>
            </a:r>
            <a:br>
              <a:rPr lang="es-CL" sz="1800" kern="1200" dirty="0">
                <a:solidFill>
                  <a:prstClr val="white"/>
                </a:solidFill>
                <a:latin typeface="+mj-lt"/>
              </a:rPr>
            </a:br>
            <a:r>
              <a:rPr lang="es-CL" sz="1800" kern="1200" dirty="0">
                <a:solidFill>
                  <a:prstClr val="white"/>
                </a:solidFill>
                <a:latin typeface="+mj-lt"/>
              </a:rPr>
              <a:t>tim.miller@un.org  </a:t>
            </a:r>
            <a:br>
              <a:rPr lang="es-CL" sz="1800" kern="1200" dirty="0">
                <a:solidFill>
                  <a:prstClr val="white"/>
                </a:solidFill>
                <a:latin typeface="+mj-lt"/>
              </a:rPr>
            </a:br>
            <a:r>
              <a:rPr lang="es-CL" sz="1800" kern="1200" dirty="0" smtClean="0">
                <a:solidFill>
                  <a:prstClr val="white"/>
                </a:solidFill>
                <a:latin typeface="+mj-lt"/>
              </a:rPr>
              <a:t>y </a:t>
            </a:r>
            <a:r>
              <a:rPr lang="es-CL" sz="1800" dirty="0">
                <a:solidFill>
                  <a:prstClr val="white"/>
                </a:solidFill>
                <a:latin typeface="+mj-lt"/>
              </a:rPr>
              <a:t>marta.duda-nyczak</a:t>
            </a:r>
            <a:r>
              <a:rPr lang="es-CL" sz="1800" kern="1200" dirty="0">
                <a:solidFill>
                  <a:prstClr val="white"/>
                </a:solidFill>
                <a:latin typeface="+mj-lt"/>
              </a:rPr>
              <a:t>@cepal.org</a:t>
            </a:r>
            <a:endParaRPr lang="es-CL" sz="1800" kern="12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91DCB3F5-6576-4212-AB34-D0EFD09DBFFB}"/>
              </a:ext>
            </a:extLst>
          </p:cNvPr>
          <p:cNvSpPr txBox="1">
            <a:spLocks/>
          </p:cNvSpPr>
          <p:nvPr/>
        </p:nvSpPr>
        <p:spPr>
          <a:xfrm>
            <a:off x="428026" y="4277305"/>
            <a:ext cx="6835220" cy="73249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lnSpc>
                <a:spcPct val="100000"/>
              </a:lnSpc>
              <a:spcAft>
                <a:spcPts val="450"/>
              </a:spcAft>
              <a:buClrTx/>
              <a:defRPr/>
            </a:pPr>
            <a:r>
              <a:rPr lang="es-CL" sz="2100" u="sng" dirty="0">
                <a:solidFill>
                  <a:prstClr val="white"/>
                </a:solidFill>
                <a:latin typeface="Arial" panose="020B0604020202020204" pitchFamily="34" charset="0"/>
              </a:rPr>
              <a:t>A continuación</a:t>
            </a:r>
          </a:p>
          <a:p>
            <a:pPr defTabSz="685800">
              <a:buClrTx/>
              <a:defRPr/>
            </a:pPr>
            <a:r>
              <a:rPr lang="es-CL" sz="2100" dirty="0">
                <a:solidFill>
                  <a:prstClr val="white"/>
                </a:solidFill>
                <a:latin typeface="Arial" panose="020B0604020202020204" pitchFamily="34" charset="0"/>
              </a:rPr>
              <a:t>Pruebas de estrés de los sistemas de apoyo</a:t>
            </a:r>
          </a:p>
        </p:txBody>
      </p:sp>
    </p:spTree>
    <p:extLst>
      <p:ext uri="{BB962C8B-B14F-4D97-AF65-F5344CB8AC3E}">
        <p14:creationId xmlns:p14="http://schemas.microsoft.com/office/powerpoint/2010/main" val="3934735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F6A2627E-8753-7D47-80E1-847E3ADD61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4752147"/>
              </p:ext>
            </p:extLst>
          </p:nvPr>
        </p:nvGraphicFramePr>
        <p:xfrm>
          <a:off x="1524000" y="1201003"/>
          <a:ext cx="6096000" cy="3480175"/>
        </p:xfrm>
        <a:graphic>
          <a:graphicData uri="http://schemas.openxmlformats.org/drawingml/2006/table">
            <a:tbl>
              <a:tblPr firstRow="1" bandRow="1">
                <a:tableStyleId>{253CD168-3DB2-423A-BD06-94AB1FC8F610}</a:tableStyleId>
              </a:tblPr>
              <a:tblGrid>
                <a:gridCol w="2050473">
                  <a:extLst>
                    <a:ext uri="{9D8B030D-6E8A-4147-A177-3AD203B41FA5}">
                      <a16:colId xmlns:a16="http://schemas.microsoft.com/office/drawing/2014/main" xmlns="" val="3793140669"/>
                    </a:ext>
                  </a:extLst>
                </a:gridCol>
                <a:gridCol w="4045527">
                  <a:extLst>
                    <a:ext uri="{9D8B030D-6E8A-4147-A177-3AD203B41FA5}">
                      <a16:colId xmlns:a16="http://schemas.microsoft.com/office/drawing/2014/main" xmlns="" val="1513033568"/>
                    </a:ext>
                  </a:extLst>
                </a:gridCol>
              </a:tblGrid>
              <a:tr h="696035">
                <a:tc>
                  <a:txBody>
                    <a:bodyPr/>
                    <a:lstStyle/>
                    <a:p>
                      <a:r>
                        <a:rPr lang="es-CL" sz="1800" b="1" noProof="0" dirty="0">
                          <a:solidFill>
                            <a:schemeClr val="tx1"/>
                          </a:solidFill>
                        </a:rPr>
                        <a:t>Grupo de edad</a:t>
                      </a: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1800" b="1" noProof="0" dirty="0">
                          <a:solidFill>
                            <a:schemeClr val="tx1"/>
                          </a:solidFill>
                        </a:rPr>
                        <a:t>     Características</a:t>
                      </a: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15343582"/>
                  </a:ext>
                </a:extLst>
              </a:tr>
              <a:tr h="696035">
                <a:tc>
                  <a:txBody>
                    <a:bodyPr/>
                    <a:lstStyle/>
                    <a:p>
                      <a:r>
                        <a:rPr lang="es-CL" sz="1800" noProof="0" dirty="0">
                          <a:solidFill>
                            <a:schemeClr val="bg1"/>
                          </a:solidFill>
                        </a:rPr>
                        <a:t> 0 a 19</a:t>
                      </a:r>
                    </a:p>
                  </a:txBody>
                  <a:tcPr anchor="ctr">
                    <a:solidFill>
                      <a:srgbClr val="3288BD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1800" noProof="0"/>
                    </a:p>
                  </a:txBody>
                  <a:tcPr anchor="ctr">
                    <a:solidFill>
                      <a:srgbClr val="3288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77940239"/>
                  </a:ext>
                </a:extLst>
              </a:tr>
              <a:tr h="696035">
                <a:tc>
                  <a:txBody>
                    <a:bodyPr/>
                    <a:lstStyle/>
                    <a:p>
                      <a:r>
                        <a:rPr lang="es-CL" sz="1800" noProof="0" dirty="0">
                          <a:solidFill>
                            <a:schemeClr val="bg1"/>
                          </a:solidFill>
                        </a:rPr>
                        <a:t>20 a 39</a:t>
                      </a:r>
                    </a:p>
                  </a:txBody>
                  <a:tcPr anchor="ctr">
                    <a:solidFill>
                      <a:srgbClr val="66C2A5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1800" noProof="0"/>
                    </a:p>
                  </a:txBody>
                  <a:tcPr anchor="ctr">
                    <a:solidFill>
                      <a:srgbClr val="66C2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72265217"/>
                  </a:ext>
                </a:extLst>
              </a:tr>
              <a:tr h="696035">
                <a:tc>
                  <a:txBody>
                    <a:bodyPr/>
                    <a:lstStyle/>
                    <a:p>
                      <a:r>
                        <a:rPr lang="es-CL" sz="1800" noProof="0" dirty="0">
                          <a:solidFill>
                            <a:schemeClr val="bg1"/>
                          </a:solidFill>
                        </a:rPr>
                        <a:t>40 a 59</a:t>
                      </a:r>
                    </a:p>
                  </a:txBody>
                  <a:tcPr anchor="ctr">
                    <a:solidFill>
                      <a:srgbClr val="F56C43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1800" noProof="0"/>
                    </a:p>
                  </a:txBody>
                  <a:tcPr anchor="ctr">
                    <a:solidFill>
                      <a:srgbClr val="F56C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11026733"/>
                  </a:ext>
                </a:extLst>
              </a:tr>
              <a:tr h="696035">
                <a:tc>
                  <a:txBody>
                    <a:bodyPr/>
                    <a:lstStyle/>
                    <a:p>
                      <a:r>
                        <a:rPr lang="es-CL" sz="1800" noProof="0">
                          <a:solidFill>
                            <a:schemeClr val="bg1"/>
                          </a:solidFill>
                        </a:rPr>
                        <a:t>60+</a:t>
                      </a:r>
                    </a:p>
                  </a:txBody>
                  <a:tcPr anchor="ctr">
                    <a:solidFill>
                      <a:srgbClr val="D63E4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1800" noProof="0" dirty="0"/>
                    </a:p>
                  </a:txBody>
                  <a:tcPr anchor="ctr">
                    <a:solidFill>
                      <a:srgbClr val="D63E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700979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7466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6BFC09A-13CB-BB40-9FB5-ACFEED8D0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975" y="214313"/>
            <a:ext cx="6496050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35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1664369-D43F-4A40-9819-360A45FFC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975" y="214313"/>
            <a:ext cx="6496050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3728"/>
      </p:ext>
    </p:extLst>
  </p:cSld>
  <p:clrMapOvr>
    <a:masterClrMapping/>
  </p:clrMapOvr>
</p:sld>
</file>

<file path=ppt/theme/theme1.xml><?xml version="1.0" encoding="utf-8"?>
<a:theme xmlns:a="http://schemas.openxmlformats.org/drawingml/2006/main" name="Wolsey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Custom Design">
  <a:themeElements>
    <a:clrScheme name="7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3627</TotalTime>
  <Words>1567</Words>
  <Application>Microsoft Office PowerPoint</Application>
  <PresentationFormat>On-screen Show (16:9)</PresentationFormat>
  <Paragraphs>240</Paragraphs>
  <Slides>64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74" baseType="lpstr">
      <vt:lpstr>Arial</vt:lpstr>
      <vt:lpstr>Symbol</vt:lpstr>
      <vt:lpstr>ＭＳ Ｐゴシック</vt:lpstr>
      <vt:lpstr>Roboto Condensed</vt:lpstr>
      <vt:lpstr>Roboto</vt:lpstr>
      <vt:lpstr>Oswald</vt:lpstr>
      <vt:lpstr>Calibri</vt:lpstr>
      <vt:lpstr>Times New Roman</vt:lpstr>
      <vt:lpstr>Wolsey template</vt:lpstr>
      <vt:lpstr>7_Custom Design</vt:lpstr>
      <vt:lpstr>PowerPoint Presentation</vt:lpstr>
      <vt:lpstr>Impactos económicos</vt:lpstr>
      <vt:lpstr>Plan para las actividades de hoy</vt:lpstr>
      <vt:lpstr>ESQUEMA</vt:lpstr>
      <vt:lpstr>TRANSICIÓN EN LA ESTRUCTURA ETARIA</vt:lpstr>
      <vt:lpstr>Revolución Demográfica:  Cambio de las poblaciones juveniles a las envejecidas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TRANSICIÓN EN LA ESTRUCTURA POR EDAD  ¿En qué año termina la Sociedad Juvenil en su país?</vt:lpstr>
      <vt:lpstr>ECONOMÍA ENVEJECIDA</vt:lpstr>
      <vt:lpstr>Una manera de clasificar las economías… por ingreso</vt:lpstr>
      <vt:lpstr>Otra manera de clasificar las economías…</vt:lpstr>
      <vt:lpstr>Cómo derivar las estimaciones y proyecciones de C65+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Conclusión:  La Economía Envejecida es un fenómeno reciente que llegará a dominar las economías en este siglo.</vt:lpstr>
      <vt:lpstr>Chile se convierte en una Economía Envejecida en 2021</vt:lpstr>
      <vt:lpstr>ECONOMÍA ENVEJECIDA  ¿En qué año prevé que su país se convertirá en una Economía Envejecida?</vt:lpstr>
      <vt:lpstr>Proyectar el PIB per capita: Dos enfoques demográficos</vt:lpstr>
      <vt:lpstr>Método 1: Población en edad de trabajar</vt:lpstr>
      <vt:lpstr>PIB per capita: Una descomposición simple</vt:lpstr>
      <vt:lpstr>Crecimiento del PIB per capita: Una descomposición simple</vt:lpstr>
      <vt:lpstr>Cuatro vías a través de las cuales el envejecimiento de la población afecta el crecimiento económico</vt:lpstr>
      <vt:lpstr>PowerPoint Presentation</vt:lpstr>
      <vt:lpstr>PowerPoint Presentation</vt:lpstr>
      <vt:lpstr>PowerPoint Presentation</vt:lpstr>
      <vt:lpstr>Todos los dividendos son transitorios</vt:lpstr>
      <vt:lpstr>Use la fórmula de descomposición:</vt:lpstr>
      <vt:lpstr>Proyectar el PIB per capita:</vt:lpstr>
      <vt:lpstr>PowerPoint Presentation</vt:lpstr>
      <vt:lpstr>PowerPoint Presentation</vt:lpstr>
      <vt:lpstr>PowerPoint Presentation</vt:lpstr>
      <vt:lpstr>PowerPoint Presentation</vt:lpstr>
      <vt:lpstr>Proyectar el PIB per capita:</vt:lpstr>
      <vt:lpstr>Método 2: Enfoque CNT</vt:lpstr>
      <vt:lpstr>PIB per capita:   Producción como función del gasto salarial</vt:lpstr>
      <vt:lpstr>PIB per capita:   Agregue una dimensión temporal.</vt:lpstr>
      <vt:lpstr>PIB per capita:   Agregue una dimensión de edad.</vt:lpstr>
      <vt:lpstr>PIB per capita:   ingresos laborales = (¿en fuerza de trabajo?) * salario</vt:lpstr>
      <vt:lpstr>PIB per capita:   los salarios crecen a lo largo del tiempo a medida que crece la productividad debido a los incrementos en el capital y nuevas tecnologías</vt:lpstr>
      <vt:lpstr>Proyectar el PIB per capita:   </vt:lpstr>
      <vt:lpstr>Proyectar el PIB per capita: </vt:lpstr>
      <vt:lpstr>Proyectar el PIB per capita: </vt:lpstr>
      <vt:lpstr>Proyectar el PIB per capita: </vt:lpstr>
      <vt:lpstr>MÁS RICOS  Proyecte el PIB per capita en los próximos 50 años.  ¿A cuál país de la OCDE de hoy en día se parecerá más su país? </vt:lpstr>
      <vt:lpstr>MÁS ENVEJECIDOS   ¿A cuál país de la OCDE de hoy en día se parecerá más su país? </vt:lpstr>
      <vt:lpstr>MÁS ENVEJECIDOS y MÁS RICOS  ¿Cómo la trayectoria de envejecerse y enriquecerse de su país se compara con los países de la OCDE de hoy en día?  ¿Envejecerá antes de enriquecerse?</vt:lpstr>
      <vt:lpstr>Dividendo Demográfico e Impuesto Demográfico  ¿Cuál es el año pico del dividendo?  ¿Cuándo comienza el impuesto demográfico?  ¿Cuánto contribuye el dividendo al crecimiento en los próximos 30 años? ¿50 años? </vt:lpstr>
      <vt:lpstr>Dividendo de género    ¿Cuánto contribuye el dividendo al crecimiento en los próximos 30 años? ¿50 años?  ¿Cuán grande es el dividendo de género en relación con el dividendo demográfico?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Sansiri Visarutwongse</dc:creator>
  <cp:lastModifiedBy>Marta Duda-Nyczak</cp:lastModifiedBy>
  <cp:revision>142</cp:revision>
  <dcterms:modified xsi:type="dcterms:W3CDTF">2019-09-07T02:49:49Z</dcterms:modified>
</cp:coreProperties>
</file>